
<file path=[Content_Types].xml><?xml version="1.0" encoding="utf-8"?>
<Types xmlns="http://schemas.openxmlformats.org/package/2006/content-types"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notesSlides/notesSlide1.xml" ContentType="application/vnd.openxmlformats-officedocument.presentationml.notesSlide+xml"/>
  <Override PartName="/ppt/tags/tag1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66" r:id="rId11"/>
    <p:sldId id="264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7" d="100"/>
          <a:sy n="47" d="100"/>
        </p:scale>
        <p:origin x="43" y="5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5C3300-964C-41B7-857D-3D767457A604}" type="datetimeFigureOut">
              <a:rPr lang="en-GB" smtClean="0"/>
              <a:t>03/12/2021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9A9400-FE3A-4184-9232-9FB40D2D79C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44172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9A9400-FE3A-4184-9232-9FB40D2D79CE}" type="slidenum">
              <a:rPr lang="en-GB" smtClean="0"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39984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18CE4D-ABB8-4FAE-AB4B-C52F3CDB884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4DDF18D-4EF9-4FB4-91D7-692F137AC7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D4010D-93B1-4475-97FF-1D5A9CDCA6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EF4F2-8B0F-4449-9D18-42E83A6EACFD}" type="datetimeFigureOut">
              <a:rPr lang="en-GB" smtClean="0"/>
              <a:t>03/12/2021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0D2597-0734-4665-B0DA-8A9E93C240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C061C4-F46D-4777-A05F-99B7F900B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7537D-6A43-492C-9F7D-FDCC005ABD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0733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9FA19-0C4C-4125-A328-39569498FC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296B373-5469-4FE5-A12D-F5AAD8DDDC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991D8D-9509-4997-A82E-A30EDF810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EF4F2-8B0F-4449-9D18-42E83A6EACFD}" type="datetimeFigureOut">
              <a:rPr lang="en-GB" smtClean="0"/>
              <a:t>03/12/2021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9B0E41-AF26-4913-8014-B58E383842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20DE1A-C2AA-4E9D-BD09-889AF1E6E7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7537D-6A43-492C-9F7D-FDCC005ABD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093832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02D38AB-A114-4DCE-A2CD-9A2E32D3511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C9D7F7-4EBD-4C09-8646-239E30C4F2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DF1BDD-2014-4B3A-8A0F-31848F8996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EF4F2-8B0F-4449-9D18-42E83A6EACFD}" type="datetimeFigureOut">
              <a:rPr lang="en-GB" smtClean="0"/>
              <a:t>03/12/2021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39AE45B-ADD2-4DA3-B405-0ABB6C11A7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3B085A-D7C4-431C-9F1D-C71810C13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7537D-6A43-492C-9F7D-FDCC005ABD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07997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300C5A-2A5E-41E3-A34D-1ED1339029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B529F3-48EC-436D-894F-DA5F7F5021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6DC8AE-442C-41D9-BC90-E9D76333D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EF4F2-8B0F-4449-9D18-42E83A6EACFD}" type="datetimeFigureOut">
              <a:rPr lang="en-GB" smtClean="0"/>
              <a:t>03/12/2021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541434-D360-4DA1-8D2F-17CE91EEF4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F4C08C-D1F0-457E-846B-B5537C90BC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7537D-6A43-492C-9F7D-FDCC005ABD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2851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98FA72-2D3B-49E5-A04F-CFDDF26E46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300DD4-E086-4B6F-BCF5-3D8AD54F5A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E2456E-5858-4A6B-8011-8AD5E6AA6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EF4F2-8B0F-4449-9D18-42E83A6EACFD}" type="datetimeFigureOut">
              <a:rPr lang="en-GB" smtClean="0"/>
              <a:t>03/12/2021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3BFA0F-85AB-48CB-9136-9481244F36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1F21FD-0855-4A9B-A37D-CCAF7F0291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7537D-6A43-492C-9F7D-FDCC005ABD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8579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9C7699-4D6B-4DD4-8FA8-C78C3E484A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CB74AD-DDCF-46F5-861B-6F1C78A38B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3C48D91-E085-460E-893F-8F76DB56D9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CD4DBE-61EE-4FE6-93F9-D3023488B6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EF4F2-8B0F-4449-9D18-42E83A6EACFD}" type="datetimeFigureOut">
              <a:rPr lang="en-GB" smtClean="0"/>
              <a:t>03/12/2021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A4187A-ED15-4D1E-856E-E3898EB1D9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770A60-675C-45B6-A1EA-EA6F5D14DB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7537D-6A43-492C-9F7D-FDCC005ABD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1033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EFFF90-7597-4CF3-94FA-7C290D666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F2E270-B352-4136-B83A-D8D21914EC1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13DDA5A-8D10-4C56-8F0C-F7C71A8145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0B63055-BEF4-4AEB-A248-34828DDAA7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5C91662-7263-4E60-AE7B-3D911323DE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E883D67-AA37-4DAC-9E97-F0CFA79445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EF4F2-8B0F-4449-9D18-42E83A6EACFD}" type="datetimeFigureOut">
              <a:rPr lang="en-GB" smtClean="0"/>
              <a:t>03/12/2021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22D9E2D-0B7E-44F4-8A09-6C6ABDFE76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250D9F0-5608-49FA-A6DA-BF79CCBE8E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7537D-6A43-492C-9F7D-FDCC005ABD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76189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910E79-98F3-429B-9DF7-57A6DC274D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000F802-0864-4434-A076-D013A4731B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EF4F2-8B0F-4449-9D18-42E83A6EACFD}" type="datetimeFigureOut">
              <a:rPr lang="en-GB" smtClean="0"/>
              <a:t>03/12/2021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3E78E1-7482-459D-9197-C2B30D3B61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70899B-F46E-449F-B45F-3B74C608E5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7537D-6A43-492C-9F7D-FDCC005ABD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2719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97C0E5B-D937-4D15-9D30-9567AE2C08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EF4F2-8B0F-4449-9D18-42E83A6EACFD}" type="datetimeFigureOut">
              <a:rPr lang="en-GB" smtClean="0"/>
              <a:t>03/12/2021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FCF96AB-91F1-44B3-9225-43AE653718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D5A615-9790-400F-B84C-905D5C4125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7537D-6A43-492C-9F7D-FDCC005ABD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29393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5289BA-0218-4E0B-9B89-73FCFEE9EC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5EA8C4-A991-4A8D-9A48-E5F22228406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276D51-0EA2-46E2-A7C6-65A6E64417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3B3355-F9A2-4144-AE65-007251012B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EF4F2-8B0F-4449-9D18-42E83A6EACFD}" type="datetimeFigureOut">
              <a:rPr lang="en-GB" smtClean="0"/>
              <a:t>03/12/2021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4EFF47-2AA8-4B6D-92C2-0E0AB3B303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9C7241E-A057-4108-9127-F3DD477306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7537D-6A43-492C-9F7D-FDCC005ABD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69586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DFBC60-30E5-4641-979A-DF0F56422D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5A224B8-3CC8-4581-B52D-45CCE539C3B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591DAE-B4AD-411A-9AC8-1FA3E6592B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217F490-D665-4711-8CE3-0ABC95F619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EF4F2-8B0F-4449-9D18-42E83A6EACFD}" type="datetimeFigureOut">
              <a:rPr lang="en-GB" smtClean="0"/>
              <a:t>03/12/2021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091DA5-03A7-44E0-81FB-D32B4DD1D1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C81D253-F8DB-4B7E-B70E-0ABB41DD4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7537D-6A43-492C-9F7D-FDCC005ABD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326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CCC1D02-84CC-485E-AB4D-2AACFE469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1B56C9B-B65C-47A0-8ECF-617C5F8D32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F088C5-0191-4EDE-AC7D-20FDE7A22B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1EF4F2-8B0F-4449-9D18-42E83A6EACFD}" type="datetimeFigureOut">
              <a:rPr lang="en-GB" smtClean="0"/>
              <a:t>03/12/2021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E8F148-3B01-4820-AF50-7ED55B4402C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F51991-E46E-4D58-B6D3-37C32B5F4A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367537D-6A43-492C-9F7D-FDCC005ABD4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167384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Relationship Id="rId5" Type="http://schemas.openxmlformats.org/officeDocument/2006/relationships/hyperlink" Target="https://www.publicdomainpictures.net/en/view-image.php?image=206976&amp;picture=thank-you" TargetMode="External"/><Relationship Id="rId4" Type="http://schemas.openxmlformats.org/officeDocument/2006/relationships/image" Target="../media/image14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3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70">
            <a:extLst>
              <a:ext uri="{FF2B5EF4-FFF2-40B4-BE49-F238E27FC236}">
                <a16:creationId xmlns:a16="http://schemas.microsoft.com/office/drawing/2014/main" id="{6753252F-4873-4F63-801D-CC719279A7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047C8CCB-F95D-4249-92DD-651249D353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3557" cy="6858000"/>
          </a:xfrm>
          <a:prstGeom prst="rect">
            <a:avLst/>
          </a:prstGeom>
          <a:solidFill>
            <a:srgbClr val="553E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F1570D6-8B97-49D1-A570-8DF2287E0C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0079" y="1756881"/>
            <a:ext cx="3212729" cy="3026758"/>
          </a:xfrm>
          <a:prstGeom prst="ellipse">
            <a:avLst/>
          </a:prstGeom>
          <a:solidFill>
            <a:srgbClr val="262626"/>
          </a:solidFill>
          <a:ln w="174625" cmpd="thinThick">
            <a:solidFill>
              <a:srgbClr val="262626"/>
            </a:solidFill>
          </a:ln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200" b="1" kern="1200" dirty="0">
                <a:solidFill>
                  <a:srgbClr val="FFFFFF"/>
                </a:solidFill>
                <a:latin typeface="+mn-lt"/>
                <a:ea typeface="+mj-ea"/>
                <a:cs typeface="+mj-cs"/>
              </a:rPr>
              <a:t>Professional Curiosity</a:t>
            </a:r>
          </a:p>
        </p:txBody>
      </p:sp>
      <p:pic>
        <p:nvPicPr>
          <p:cNvPr id="1026" name="Picture 2" descr="Working Together to improve Professional Curiosity">
            <a:extLst>
              <a:ext uri="{FF2B5EF4-FFF2-40B4-BE49-F238E27FC236}">
                <a16:creationId xmlns:a16="http://schemas.microsoft.com/office/drawing/2014/main" id="{BC15FDEC-6041-4A97-ABB3-CA00828A8B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72367" y="873018"/>
            <a:ext cx="6127970" cy="5014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bensound-brazilsamba">
            <a:hlinkClick r:id="" action="ppaction://media"/>
            <a:extLst>
              <a:ext uri="{FF2B5EF4-FFF2-40B4-BE49-F238E27FC236}">
                <a16:creationId xmlns:a16="http://schemas.microsoft.com/office/drawing/2014/main" id="{CC01DFB1-0604-49E7-AF52-D71404063D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E05CFE1-B5C1-422A-8E5C-20ED8519DAE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23536" y="5266806"/>
            <a:ext cx="2013557" cy="1591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797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91"/>
    </mc:Choice>
    <mc:Fallback xmlns="">
      <p:transition spd="slow" advTm="369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  <p:extLst>
    <p:ext uri="{E180D4A7-C9FB-4DFB-919C-405C955672EB}">
      <p14:showEvtLst xmlns:p14="http://schemas.microsoft.com/office/powerpoint/2010/main">
        <p14:playEvt time="20" objId="3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321732"/>
            <a:ext cx="7058307" cy="1964266"/>
          </a:xfrm>
          <a:prstGeom prst="rect">
            <a:avLst/>
          </a:prstGeom>
          <a:solidFill>
            <a:srgbClr val="3C4C5F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546523D-DE6C-40F2-81E9-DAF4E8EA123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127" r="-2" b="-2"/>
          <a:stretch/>
        </p:blipFill>
        <p:spPr>
          <a:xfrm>
            <a:off x="327547" y="2454903"/>
            <a:ext cx="7058306" cy="4080254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6975" y="321732"/>
            <a:ext cx="4313293" cy="621453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8F24E69-BEA5-4299-B565-2E6E2A6E8DB6}"/>
              </a:ext>
            </a:extLst>
          </p:cNvPr>
          <p:cNvSpPr/>
          <p:nvPr/>
        </p:nvSpPr>
        <p:spPr>
          <a:xfrm>
            <a:off x="7556975" y="920625"/>
            <a:ext cx="4385643" cy="48523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endParaRPr lang="en-US" dirty="0">
              <a:solidFill>
                <a:srgbClr val="FFFFFF"/>
              </a:solidFill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dirty="0">
                <a:solidFill>
                  <a:srgbClr val="FFFFFF"/>
                </a:solidFill>
              </a:rPr>
              <a:t>Recognise when individuals/adults repeatedly do not do what they said they would  and discuss with them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dirty="0">
              <a:solidFill>
                <a:srgbClr val="FFFFFF"/>
              </a:solidFill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dirty="0">
                <a:solidFill>
                  <a:srgbClr val="FFFFFF"/>
                </a:solidFill>
              </a:rPr>
              <a:t>Understand the cumulative impact of multiple or combined risk factors, e.g. domestic abuse, drug/alcohol misuse, mental health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dirty="0">
              <a:solidFill>
                <a:srgbClr val="FFFFFF"/>
              </a:solidFill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dirty="0">
                <a:solidFill>
                  <a:srgbClr val="FFFFFF"/>
                </a:solidFill>
              </a:rPr>
              <a:t>Ensure that your practice is reflective and that you have access to good quality supervision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5C7957E-992D-4343-904F-482FCA988EB4}"/>
              </a:ext>
            </a:extLst>
          </p:cNvPr>
          <p:cNvSpPr txBox="1"/>
          <p:nvPr/>
        </p:nvSpPr>
        <p:spPr>
          <a:xfrm>
            <a:off x="955497" y="920625"/>
            <a:ext cx="522954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>
                <a:solidFill>
                  <a:schemeClr val="bg1"/>
                </a:solidFill>
              </a:rPr>
              <a:t>Also…….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53677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9256"/>
    </mc:Choice>
    <mc:Fallback xmlns="">
      <p:transition spd="slow" advTm="1925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A7AE9375-4664-4DB2-922D-2782A6E439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3762D36-AB72-41D9-AB0C-30B8FFA1E907}"/>
              </a:ext>
            </a:extLst>
          </p:cNvPr>
          <p:cNvSpPr txBox="1"/>
          <p:nvPr/>
        </p:nvSpPr>
        <p:spPr>
          <a:xfrm>
            <a:off x="838199" y="388308"/>
            <a:ext cx="7188989" cy="10214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700" kern="1200">
                <a:solidFill>
                  <a:schemeClr val="bg1"/>
                </a:solidFill>
                <a:latin typeface="+mj-lt"/>
                <a:ea typeface="+mj-ea"/>
                <a:cs typeface="+mj-cs"/>
              </a:rPr>
              <a:t>Professional Curiosity - In Summary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E504C98-6397-41C1-A8D8-2D9C4ED307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1440584"/>
            <a:ext cx="8027189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17C2F6CE-0CF2-4DDD-85F5-96799A328F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4164811" y="6267491"/>
            <a:ext cx="8027189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BCEEAB06-3090-4EE0-8E30-FC62E4BC267E}"/>
              </a:ext>
            </a:extLst>
          </p:cNvPr>
          <p:cNvSpPr txBox="1"/>
          <p:nvPr/>
        </p:nvSpPr>
        <p:spPr>
          <a:xfrm>
            <a:off x="838199" y="1683929"/>
            <a:ext cx="2679432" cy="193899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lvl="0"/>
            <a:r>
              <a:rPr lang="en-US" sz="2400" b="1" dirty="0">
                <a:solidFill>
                  <a:schemeClr val="bg1"/>
                </a:solidFill>
              </a:rPr>
              <a:t>Engage people through conversations, questions, what you see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28A60D7-326E-41E2-A8CD-E9EBE279A2D3}"/>
              </a:ext>
            </a:extLst>
          </p:cNvPr>
          <p:cNvSpPr txBox="1"/>
          <p:nvPr/>
        </p:nvSpPr>
        <p:spPr>
          <a:xfrm>
            <a:off x="4570600" y="1718702"/>
            <a:ext cx="1746607" cy="156966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sz="2400" b="1" dirty="0">
                <a:solidFill>
                  <a:schemeClr val="bg1"/>
                </a:solidFill>
              </a:rPr>
              <a:t>Enquire about significant people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9C2F334-9FED-42D4-8AE2-538ABD79E49B}"/>
              </a:ext>
            </a:extLst>
          </p:cNvPr>
          <p:cNvSpPr txBox="1"/>
          <p:nvPr/>
        </p:nvSpPr>
        <p:spPr>
          <a:xfrm>
            <a:off x="7890375" y="1700073"/>
            <a:ext cx="3352977" cy="1569660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sz="2400" b="1" dirty="0">
                <a:solidFill>
                  <a:schemeClr val="bg1"/>
                </a:solidFill>
              </a:rPr>
              <a:t>What are the areas for concern </a:t>
            </a:r>
            <a:r>
              <a:rPr lang="en-US" sz="2400" b="1" dirty="0" err="1">
                <a:solidFill>
                  <a:schemeClr val="bg1"/>
                </a:solidFill>
              </a:rPr>
              <a:t>ie</a:t>
            </a:r>
            <a:r>
              <a:rPr lang="en-US" sz="2400" b="1" dirty="0">
                <a:solidFill>
                  <a:schemeClr val="bg1"/>
                </a:solidFill>
              </a:rPr>
              <a:t> DA, Neglect, Mental, Physical Health,</a:t>
            </a:r>
          </a:p>
          <a:p>
            <a:pPr lvl="0"/>
            <a:r>
              <a:rPr lang="en-US" sz="2400" b="1" dirty="0">
                <a:solidFill>
                  <a:schemeClr val="bg1"/>
                </a:solidFill>
              </a:rPr>
              <a:t>Poverty, Addiction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2CA06C4-DD85-483F-A9CD-B2F2D0A86AC1}"/>
              </a:ext>
            </a:extLst>
          </p:cNvPr>
          <p:cNvSpPr txBox="1"/>
          <p:nvPr/>
        </p:nvSpPr>
        <p:spPr>
          <a:xfrm>
            <a:off x="838199" y="3844718"/>
            <a:ext cx="2283697" cy="461665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sz="2400" b="1" dirty="0">
                <a:solidFill>
                  <a:schemeClr val="bg1"/>
                </a:solidFill>
              </a:rPr>
              <a:t>Remember to: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3CD3631-B607-417E-866F-31A2A49A3C00}"/>
              </a:ext>
            </a:extLst>
          </p:cNvPr>
          <p:cNvSpPr txBox="1"/>
          <p:nvPr/>
        </p:nvSpPr>
        <p:spPr>
          <a:xfrm>
            <a:off x="838199" y="4528179"/>
            <a:ext cx="2991487" cy="830997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sz="2400" b="1" dirty="0">
                <a:solidFill>
                  <a:schemeClr val="bg1"/>
                </a:solidFill>
              </a:rPr>
              <a:t>Be cautious when making judgements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084FA18-0CE7-4C6F-A730-F14B3C46E9C2}"/>
              </a:ext>
            </a:extLst>
          </p:cNvPr>
          <p:cNvSpPr txBox="1"/>
          <p:nvPr/>
        </p:nvSpPr>
        <p:spPr>
          <a:xfrm>
            <a:off x="4181758" y="3844717"/>
            <a:ext cx="2763748" cy="46166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sz="2400" b="1" dirty="0">
                <a:solidFill>
                  <a:schemeClr val="bg1"/>
                </a:solidFill>
              </a:rPr>
              <a:t>Verify information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EAB8F6E-2B83-4420-8594-F4BC1EF8C601}"/>
              </a:ext>
            </a:extLst>
          </p:cNvPr>
          <p:cNvSpPr txBox="1"/>
          <p:nvPr/>
        </p:nvSpPr>
        <p:spPr>
          <a:xfrm>
            <a:off x="4181759" y="4586419"/>
            <a:ext cx="3170386" cy="830997"/>
          </a:xfrm>
          <a:prstGeom prst="rect">
            <a:avLst/>
          </a:prstGeom>
          <a:solidFill>
            <a:srgbClr val="C00000"/>
          </a:solidFill>
        </p:spPr>
        <p:txBody>
          <a:bodyPr wrap="square" rtlCol="0">
            <a:spAutoFit/>
          </a:bodyPr>
          <a:lstStyle/>
          <a:p>
            <a:pPr lvl="0"/>
            <a:r>
              <a:rPr lang="en-US" sz="2400" b="1" dirty="0">
                <a:solidFill>
                  <a:schemeClr val="bg1"/>
                </a:solidFill>
              </a:rPr>
              <a:t>Be </a:t>
            </a:r>
            <a:r>
              <a:rPr lang="en-US" sz="2400" b="1" dirty="0" err="1">
                <a:solidFill>
                  <a:schemeClr val="bg1"/>
                </a:solidFill>
              </a:rPr>
              <a:t>non-judgemental</a:t>
            </a:r>
            <a:r>
              <a:rPr lang="en-US" sz="2400" b="1" dirty="0">
                <a:solidFill>
                  <a:schemeClr val="bg1"/>
                </a:solidFill>
              </a:rPr>
              <a:t> and anti-discriminatory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EA4B6C8-5988-407F-8B5D-801E958E81FF}"/>
              </a:ext>
            </a:extLst>
          </p:cNvPr>
          <p:cNvSpPr txBox="1"/>
          <p:nvPr/>
        </p:nvSpPr>
        <p:spPr>
          <a:xfrm>
            <a:off x="7808182" y="3809875"/>
            <a:ext cx="3352977" cy="461665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Ask relevant questions</a:t>
            </a:r>
            <a:endParaRPr lang="en-GB" sz="2400" b="1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1FD6913-19F9-4C53-90C9-28E1652E79A3}"/>
              </a:ext>
            </a:extLst>
          </p:cNvPr>
          <p:cNvSpPr txBox="1"/>
          <p:nvPr/>
        </p:nvSpPr>
        <p:spPr>
          <a:xfrm>
            <a:off x="7808182" y="4595958"/>
            <a:ext cx="3725722" cy="830997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Be brave and ready to have difficult conversations</a:t>
            </a:r>
            <a:endParaRPr lang="en-GB" sz="2400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974032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 advTm="26039">
        <p159:morph option="byObject"/>
      </p:transition>
    </mc:Choice>
    <mc:Fallback xmlns="">
      <p:transition spd="slow" advTm="2603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Freeform: Shape 16">
            <a:extLst>
              <a:ext uri="{FF2B5EF4-FFF2-40B4-BE49-F238E27FC236}">
                <a16:creationId xmlns:a16="http://schemas.microsoft.com/office/drawing/2014/main" id="{DCFD1A13-2B88-47B7-AAE9-AD6F3296EE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Freeform: Shape 18">
            <a:extLst>
              <a:ext uri="{FF2B5EF4-FFF2-40B4-BE49-F238E27FC236}">
                <a16:creationId xmlns:a16="http://schemas.microsoft.com/office/drawing/2014/main" id="{F5CE4102-C93A-420A-98A7-5A7DD0C5C5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024154" cy="6858000"/>
          </a:xfrm>
          <a:custGeom>
            <a:avLst/>
            <a:gdLst>
              <a:gd name="connsiteX0" fmla="*/ 70374 w 6024154"/>
              <a:gd name="connsiteY0" fmla="*/ 0 h 6858000"/>
              <a:gd name="connsiteX1" fmla="*/ 6024154 w 6024154"/>
              <a:gd name="connsiteY1" fmla="*/ 0 h 6858000"/>
              <a:gd name="connsiteX2" fmla="*/ 6024154 w 6024154"/>
              <a:gd name="connsiteY2" fmla="*/ 6858000 h 6858000"/>
              <a:gd name="connsiteX3" fmla="*/ 3587167 w 6024154"/>
              <a:gd name="connsiteY3" fmla="*/ 6858000 h 6858000"/>
              <a:gd name="connsiteX4" fmla="*/ 3474220 w 6024154"/>
              <a:gd name="connsiteY4" fmla="*/ 6800152 h 6858000"/>
              <a:gd name="connsiteX5" fmla="*/ 0 w 6024154"/>
              <a:gd name="connsiteY5" fmla="*/ 962844 h 6858000"/>
              <a:gd name="connsiteX6" fmla="*/ 34274 w 6024154"/>
              <a:gd name="connsiteY6" fmla="*/ 28409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70374" y="0"/>
                </a:moveTo>
                <a:lnTo>
                  <a:pt x="6024154" y="0"/>
                </a:lnTo>
                <a:lnTo>
                  <a:pt x="6024154" y="6858000"/>
                </a:lnTo>
                <a:lnTo>
                  <a:pt x="3587167" y="6858000"/>
                </a:lnTo>
                <a:lnTo>
                  <a:pt x="3474220" y="6800152"/>
                </a:lnTo>
                <a:cubicBezTo>
                  <a:pt x="1404818" y="5675986"/>
                  <a:pt x="0" y="3483472"/>
                  <a:pt x="0" y="962844"/>
                </a:cubicBezTo>
                <a:cubicBezTo>
                  <a:pt x="0" y="733696"/>
                  <a:pt x="11610" y="507260"/>
                  <a:pt x="34274" y="28409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169CCDF-C380-4632-9F54-98B98AA72E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767" y="1503396"/>
            <a:ext cx="4856199" cy="564267"/>
          </a:xfrm>
          <a:prstGeom prst="rect">
            <a:avLst/>
          </a:prstGeom>
        </p:spPr>
      </p:pic>
      <p:pic>
        <p:nvPicPr>
          <p:cNvPr id="6" name="Picture 5" descr="A picture containing text, blackboard&#10;&#10;Description automatically generated">
            <a:extLst>
              <a:ext uri="{FF2B5EF4-FFF2-40B4-BE49-F238E27FC236}">
                <a16:creationId xmlns:a16="http://schemas.microsoft.com/office/drawing/2014/main" id="{8FAD4F92-9C56-475E-BE62-192EF1BFC4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281138" y="1276350"/>
            <a:ext cx="4309671" cy="328612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36B5825-C630-4686-ADC2-FE1238A97EB8}"/>
              </a:ext>
            </a:extLst>
          </p:cNvPr>
          <p:cNvSpPr/>
          <p:nvPr/>
        </p:nvSpPr>
        <p:spPr>
          <a:xfrm>
            <a:off x="6498311" y="2867219"/>
            <a:ext cx="5034784" cy="64750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25000" lnSpcReduction="20000"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6000" dirty="0"/>
              <a:t>Thank you for listening!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76C13F1-F3C1-4464-8DF7-16B13AF82D0D}"/>
              </a:ext>
            </a:extLst>
          </p:cNvPr>
          <p:cNvSpPr/>
          <p:nvPr/>
        </p:nvSpPr>
        <p:spPr>
          <a:xfrm>
            <a:off x="4143375" y="5884349"/>
            <a:ext cx="7715250" cy="5570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400" dirty="0"/>
              <a:t>Acknowledgement: thank you to Waltham Forest Strategic Partnerships for the use of their resources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400" dirty="0"/>
              <a:t>Bensound.com – royalty free music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9864905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15058"/>
    </mc:Choice>
    <mc:Fallback xmlns="">
      <p:transition spd="slow" advTm="150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: Shape 8">
            <a:extLst>
              <a:ext uri="{FF2B5EF4-FFF2-40B4-BE49-F238E27FC236}">
                <a16:creationId xmlns:a16="http://schemas.microsoft.com/office/drawing/2014/main" id="{1DE7243B-5109-444B-8FAF-7437C66BC0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4421332" cy="6858000"/>
          </a:xfrm>
          <a:custGeom>
            <a:avLst/>
            <a:gdLst>
              <a:gd name="connsiteX0" fmla="*/ 4421332 w 4421332"/>
              <a:gd name="connsiteY0" fmla="*/ 0 h 6858000"/>
              <a:gd name="connsiteX1" fmla="*/ 69075 w 4421332"/>
              <a:gd name="connsiteY1" fmla="*/ 0 h 6858000"/>
              <a:gd name="connsiteX2" fmla="*/ 35131 w 4421332"/>
              <a:gd name="connsiteY2" fmla="*/ 267128 h 6858000"/>
              <a:gd name="connsiteX3" fmla="*/ 0 w 4421332"/>
              <a:gd name="connsiteY3" fmla="*/ 962845 h 6858000"/>
              <a:gd name="connsiteX4" fmla="*/ 3276103 w 4421332"/>
              <a:gd name="connsiteY4" fmla="*/ 6782205 h 6858000"/>
              <a:gd name="connsiteX5" fmla="*/ 3407923 w 4421332"/>
              <a:gd name="connsiteY5" fmla="*/ 6858000 h 6858000"/>
              <a:gd name="connsiteX6" fmla="*/ 4421332 w 442133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21332" h="6858000">
                <a:moveTo>
                  <a:pt x="442133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442133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4C5D6221-DA7B-4611-AA26-7D8E349FD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232227" cy="6858000"/>
          </a:xfrm>
          <a:custGeom>
            <a:avLst/>
            <a:gdLst>
              <a:gd name="connsiteX0" fmla="*/ 0 w 4232227"/>
              <a:gd name="connsiteY0" fmla="*/ 0 h 6858000"/>
              <a:gd name="connsiteX1" fmla="*/ 4161853 w 4232227"/>
              <a:gd name="connsiteY1" fmla="*/ 0 h 6858000"/>
              <a:gd name="connsiteX2" fmla="*/ 4197953 w 4232227"/>
              <a:gd name="connsiteY2" fmla="*/ 284091 h 6858000"/>
              <a:gd name="connsiteX3" fmla="*/ 4232227 w 4232227"/>
              <a:gd name="connsiteY3" fmla="*/ 962844 h 6858000"/>
              <a:gd name="connsiteX4" fmla="*/ 758007 w 4232227"/>
              <a:gd name="connsiteY4" fmla="*/ 6800152 h 6858000"/>
              <a:gd name="connsiteX5" fmla="*/ 645060 w 4232227"/>
              <a:gd name="connsiteY5" fmla="*/ 6858000 h 6858000"/>
              <a:gd name="connsiteX6" fmla="*/ 0 w 423222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32227" h="6858000">
                <a:moveTo>
                  <a:pt x="0" y="0"/>
                </a:moveTo>
                <a:lnTo>
                  <a:pt x="4161853" y="0"/>
                </a:lnTo>
                <a:lnTo>
                  <a:pt x="4197953" y="284091"/>
                </a:lnTo>
                <a:cubicBezTo>
                  <a:pt x="4220617" y="507260"/>
                  <a:pt x="4232227" y="733696"/>
                  <a:pt x="4232227" y="962844"/>
                </a:cubicBezTo>
                <a:cubicBezTo>
                  <a:pt x="4232227" y="3483472"/>
                  <a:pt x="2827409" y="5675986"/>
                  <a:pt x="758007" y="6800152"/>
                </a:cubicBezTo>
                <a:lnTo>
                  <a:pt x="64506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D01207-D6EA-4DD5-B865-D69302ABD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1412489"/>
            <a:ext cx="2871095" cy="2127124"/>
          </a:xfrm>
        </p:spPr>
        <p:txBody>
          <a:bodyPr anchor="t">
            <a:normAutofit/>
          </a:bodyPr>
          <a:lstStyle/>
          <a:p>
            <a:r>
              <a:rPr lang="en-GB" sz="3600" dirty="0">
                <a:solidFill>
                  <a:schemeClr val="bg1"/>
                </a:solidFill>
              </a:rPr>
              <a:t>What is professional Curiosity?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CB7B97-5C9C-4B40-8BDB-ED7869B22A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036899" y="1726525"/>
            <a:ext cx="3389270" cy="4363844"/>
          </a:xfrm>
        </p:spPr>
        <p:txBody>
          <a:bodyPr>
            <a:normAutofit fontScale="77500" lnSpcReduction="20000"/>
          </a:bodyPr>
          <a:lstStyle/>
          <a:p>
            <a:endParaRPr lang="en-GB" dirty="0"/>
          </a:p>
          <a:p>
            <a:pPr marL="0" indent="0">
              <a:buNone/>
            </a:pPr>
            <a:r>
              <a:rPr lang="en-GB" dirty="0"/>
              <a:t>Testing out your professional hypothesis and not making assumptions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Cross referencing  information from different sources to gain a better understanding of individuals and family lived experience / past history.</a:t>
            </a:r>
          </a:p>
          <a:p>
            <a:endParaRPr lang="en-GB" sz="2000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75634C-A1C9-41FC-8B14-6561B9406A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881011" y="1412489"/>
            <a:ext cx="2926080" cy="4363844"/>
          </a:xfrm>
        </p:spPr>
        <p:txBody>
          <a:bodyPr>
            <a:normAutofit fontScale="77500" lnSpcReduction="20000"/>
          </a:bodyPr>
          <a:lstStyle/>
          <a:p>
            <a:endParaRPr lang="en-GB" dirty="0"/>
          </a:p>
          <a:p>
            <a:pPr marL="0" indent="0">
              <a:buNone/>
            </a:pPr>
            <a:r>
              <a:rPr lang="en-GB" dirty="0"/>
              <a:t>Obtaining multiple sources of information and not accepting a single set of details you are given at face value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Having an awareness of your own personal bias and how that affects how you see those you are working with 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Being respectively nosey</a:t>
            </a:r>
          </a:p>
          <a:p>
            <a:endParaRPr lang="en-GB" dirty="0"/>
          </a:p>
          <a:p>
            <a:pPr marL="0" indent="0">
              <a:buNone/>
            </a:pPr>
            <a:endParaRPr lang="en-GB" sz="2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C5DA022-9FA8-477B-A1D7-6EF949F2AA87}"/>
              </a:ext>
            </a:extLst>
          </p:cNvPr>
          <p:cNvSpPr txBox="1"/>
          <p:nvPr/>
        </p:nvSpPr>
        <p:spPr>
          <a:xfrm>
            <a:off x="5036899" y="380144"/>
            <a:ext cx="6271428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dirty="0"/>
              <a:t>It’s a combination of looking, listening, asking direct</a:t>
            </a:r>
          </a:p>
          <a:p>
            <a:r>
              <a:rPr lang="en-GB" sz="2200" dirty="0"/>
              <a:t>questions, checking out and reflecting on information received.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056937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29903"/>
    </mc:Choice>
    <mc:Fallback xmlns="">
      <p:transition spd="slow" advTm="299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35A04CF-97D4-4FF7-B359-C546B1F62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8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1DE7243B-5109-444B-8FAF-7437C66BC0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4421332" cy="6858000"/>
          </a:xfrm>
          <a:custGeom>
            <a:avLst/>
            <a:gdLst>
              <a:gd name="connsiteX0" fmla="*/ 4421332 w 4421332"/>
              <a:gd name="connsiteY0" fmla="*/ 0 h 6858000"/>
              <a:gd name="connsiteX1" fmla="*/ 69075 w 4421332"/>
              <a:gd name="connsiteY1" fmla="*/ 0 h 6858000"/>
              <a:gd name="connsiteX2" fmla="*/ 35131 w 4421332"/>
              <a:gd name="connsiteY2" fmla="*/ 267128 h 6858000"/>
              <a:gd name="connsiteX3" fmla="*/ 0 w 4421332"/>
              <a:gd name="connsiteY3" fmla="*/ 962845 h 6858000"/>
              <a:gd name="connsiteX4" fmla="*/ 3276103 w 4421332"/>
              <a:gd name="connsiteY4" fmla="*/ 6782205 h 6858000"/>
              <a:gd name="connsiteX5" fmla="*/ 3407923 w 4421332"/>
              <a:gd name="connsiteY5" fmla="*/ 6858000 h 6858000"/>
              <a:gd name="connsiteX6" fmla="*/ 4421332 w 442133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421332" h="6858000">
                <a:moveTo>
                  <a:pt x="442133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442133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4C5D6221-DA7B-4611-AA26-7D8E349FDE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232227" cy="6858000"/>
          </a:xfrm>
          <a:custGeom>
            <a:avLst/>
            <a:gdLst>
              <a:gd name="connsiteX0" fmla="*/ 0 w 4232227"/>
              <a:gd name="connsiteY0" fmla="*/ 0 h 6858000"/>
              <a:gd name="connsiteX1" fmla="*/ 4161853 w 4232227"/>
              <a:gd name="connsiteY1" fmla="*/ 0 h 6858000"/>
              <a:gd name="connsiteX2" fmla="*/ 4197953 w 4232227"/>
              <a:gd name="connsiteY2" fmla="*/ 284091 h 6858000"/>
              <a:gd name="connsiteX3" fmla="*/ 4232227 w 4232227"/>
              <a:gd name="connsiteY3" fmla="*/ 962844 h 6858000"/>
              <a:gd name="connsiteX4" fmla="*/ 758007 w 4232227"/>
              <a:gd name="connsiteY4" fmla="*/ 6800152 h 6858000"/>
              <a:gd name="connsiteX5" fmla="*/ 645060 w 4232227"/>
              <a:gd name="connsiteY5" fmla="*/ 6858000 h 6858000"/>
              <a:gd name="connsiteX6" fmla="*/ 0 w 423222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32227" h="6858000">
                <a:moveTo>
                  <a:pt x="0" y="0"/>
                </a:moveTo>
                <a:lnTo>
                  <a:pt x="4161853" y="0"/>
                </a:lnTo>
                <a:lnTo>
                  <a:pt x="4197953" y="284091"/>
                </a:lnTo>
                <a:cubicBezTo>
                  <a:pt x="4220617" y="507260"/>
                  <a:pt x="4232227" y="733696"/>
                  <a:pt x="4232227" y="962844"/>
                </a:cubicBezTo>
                <a:cubicBezTo>
                  <a:pt x="4232227" y="3483472"/>
                  <a:pt x="2827409" y="5675986"/>
                  <a:pt x="758007" y="6800152"/>
                </a:cubicBezTo>
                <a:lnTo>
                  <a:pt x="645060" y="6858000"/>
                </a:lnTo>
                <a:lnTo>
                  <a:pt x="0" y="6858000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A4BB65E-B746-4C37-A785-A66BA92D1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1412489"/>
            <a:ext cx="2871095" cy="2156621"/>
          </a:xfrm>
        </p:spPr>
        <p:txBody>
          <a:bodyPr anchor="t">
            <a:norm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Why is it important?</a:t>
            </a:r>
            <a:endParaRPr lang="en-GB" sz="3600" dirty="0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635293-7252-41AD-B7F3-BCC975BCED3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480437" y="826862"/>
            <a:ext cx="3749161" cy="4618440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sz="3100" dirty="0">
                <a:solidFill>
                  <a:srgbClr val="000000"/>
                </a:solidFill>
              </a:rPr>
              <a:t>A lack of professional curiosity can lead to: </a:t>
            </a:r>
          </a:p>
          <a:p>
            <a:pPr marL="0" indent="0">
              <a:buNone/>
            </a:pPr>
            <a:endParaRPr lang="en-GB" sz="3100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GB" sz="3100" dirty="0">
              <a:solidFill>
                <a:srgbClr val="000000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GB" sz="3100" dirty="0">
                <a:solidFill>
                  <a:srgbClr val="000000"/>
                </a:solidFill>
              </a:rPr>
              <a:t>missed opportunities to identify less obvious indicators of vulnerability or significant harm</a:t>
            </a:r>
          </a:p>
          <a:p>
            <a:endParaRPr lang="en-GB" sz="3100" dirty="0"/>
          </a:p>
          <a:p>
            <a:pPr>
              <a:buFont typeface="Wingdings" panose="05000000000000000000" pitchFamily="2" charset="2"/>
              <a:buChar char="Ø"/>
            </a:pPr>
            <a:r>
              <a:rPr lang="en-GB" sz="3100" dirty="0"/>
              <a:t>assumptions made in assessments of needs and risk which are incorrect and lead to wrong intervention for individuals and families</a:t>
            </a:r>
          </a:p>
          <a:p>
            <a:endParaRPr lang="en-GB" dirty="0"/>
          </a:p>
          <a:p>
            <a:endParaRPr lang="en-GB" sz="2000" dirty="0">
              <a:solidFill>
                <a:srgbClr val="000000"/>
              </a:solidFill>
              <a:latin typeface="Tw Cen MT" panose="020B0602020104020603" pitchFamily="34" charset="0"/>
            </a:endParaRPr>
          </a:p>
          <a:p>
            <a:pPr marL="0" indent="0">
              <a:buNone/>
            </a:pPr>
            <a:endParaRPr lang="en-GB" sz="2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DAA7975-2D9E-4312-A4AE-FD2B9BD46D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0" y="826862"/>
            <a:ext cx="3482939" cy="461844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206144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974"/>
    </mc:Choice>
    <mc:Fallback xmlns="">
      <p:transition spd="slow" advTm="1497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4BB65E-B746-4C37-A785-A66BA92D14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0661" y="245455"/>
            <a:ext cx="6172200" cy="18288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b="1" dirty="0"/>
              <a:t>What do you see?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635293-7252-41AD-B7F3-BCC975BCED3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069940" y="2322576"/>
            <a:ext cx="6172200" cy="3944660"/>
          </a:xfrm>
        </p:spPr>
        <p:txBody>
          <a:bodyPr vert="horz" lIns="91440" tIns="45720" rIns="91440" bIns="45720" rtlCol="0">
            <a:normAutofit/>
          </a:bodyPr>
          <a:lstStyle/>
          <a:p>
            <a:endParaRPr lang="en-US" sz="2200" dirty="0"/>
          </a:p>
          <a:p>
            <a:pPr marL="0" indent="0">
              <a:buNone/>
            </a:pPr>
            <a:r>
              <a:rPr lang="en-US" sz="2200" dirty="0"/>
              <a:t>Is there anything about what you see when you meet with this child/adult/family which prompts questions or makes you feel uneasy?</a:t>
            </a:r>
          </a:p>
          <a:p>
            <a:endParaRPr lang="en-US" sz="2200" dirty="0"/>
          </a:p>
          <a:p>
            <a:pPr marL="0" indent="0">
              <a:buNone/>
            </a:pPr>
            <a:r>
              <a:rPr lang="en-US" sz="2200" dirty="0"/>
              <a:t>Are you observing any behaviour which is indicative of abuse or neglect?</a:t>
            </a:r>
          </a:p>
          <a:p>
            <a:endParaRPr lang="en-US" sz="2200" dirty="0"/>
          </a:p>
          <a:p>
            <a:pPr marL="0" indent="0">
              <a:buNone/>
            </a:pPr>
            <a:r>
              <a:rPr lang="en-US" sz="2200" dirty="0"/>
              <a:t>Does what you see support or contradict what you’re being told?</a:t>
            </a:r>
          </a:p>
          <a:p>
            <a:endParaRPr lang="en-US" sz="2200" dirty="0"/>
          </a:p>
          <a:p>
            <a:pPr marL="0"/>
            <a:endParaRPr lang="en-US" sz="2200" dirty="0"/>
          </a:p>
          <a:p>
            <a:endParaRPr lang="en-US" sz="2200" dirty="0"/>
          </a:p>
          <a:p>
            <a:pPr marL="0"/>
            <a:endParaRPr lang="en-US" sz="22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2D827E8-7908-4E3D-99EF-06CFE59A0E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8612" y="245455"/>
            <a:ext cx="2028825" cy="225742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5CCA316-D04C-46D7-97FD-F119CF4B199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0661" y="2228683"/>
            <a:ext cx="2716795" cy="394527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4330343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18232"/>
    </mc:Choice>
    <mc:Fallback xmlns="">
      <p:transition spd="slow" advTm="1823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CEB41C5C-0F34-4DDA-9D7C-5E717F35F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384" y="303591"/>
            <a:ext cx="4334256" cy="5896743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 w="127000" cap="sq" cmpd="thinThick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D01207-D6EA-4DD5-B865-D69302ABD0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640263"/>
            <a:ext cx="3822192" cy="134497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b="1" dirty="0">
                <a:solidFill>
                  <a:schemeClr val="bg1"/>
                </a:solidFill>
              </a:rPr>
              <a:t>What do you hear?</a:t>
            </a:r>
            <a:r>
              <a:rPr lang="en-US" sz="3600" b="1" kern="1200" dirty="0">
                <a:solidFill>
                  <a:schemeClr val="bg1"/>
                </a:solidFill>
                <a:latin typeface="+mj-lt"/>
                <a:ea typeface="+mj-ea"/>
                <a:cs typeface="+mj-cs"/>
              </a:rPr>
              <a:t> </a:t>
            </a:r>
            <a:endParaRPr lang="en-US" sz="3600" kern="120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57E1E5E6-F385-4E9C-B201-BA5BDE5CAD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04088" y="2050687"/>
            <a:ext cx="3685032" cy="0"/>
          </a:xfrm>
          <a:prstGeom prst="line">
            <a:avLst/>
          </a:prstGeom>
          <a:ln w="22225">
            <a:solidFill>
              <a:srgbClr val="E7E6E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CB7B97-5C9C-4B40-8BDB-ED7869B22A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4632" y="2121763"/>
            <a:ext cx="4107916" cy="3773010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marL="0" indent="0">
              <a:buNone/>
            </a:pPr>
            <a:endParaRPr lang="en-US" sz="16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2200" dirty="0">
                <a:solidFill>
                  <a:schemeClr val="bg1"/>
                </a:solidFill>
              </a:rPr>
              <a:t>Are you being told anything which needs further clarification?</a:t>
            </a:r>
          </a:p>
          <a:p>
            <a:endParaRPr lang="en-US" sz="22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2200" dirty="0">
                <a:solidFill>
                  <a:schemeClr val="bg1"/>
                </a:solidFill>
              </a:rPr>
              <a:t>Are you concerned about what you hear family members say to each other?</a:t>
            </a:r>
          </a:p>
          <a:p>
            <a:endParaRPr lang="en-US" sz="22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2200" dirty="0">
                <a:solidFill>
                  <a:schemeClr val="bg1"/>
                </a:solidFill>
              </a:rPr>
              <a:t>Is someone in this family trying to tell you something but is finding it difficult to express themselves? If so, how can you help them to do so? </a:t>
            </a:r>
          </a:p>
          <a:p>
            <a:pPr marL="0"/>
            <a:endParaRPr lang="en-US" sz="1600" dirty="0">
              <a:solidFill>
                <a:schemeClr val="bg1"/>
              </a:solidFill>
            </a:endParaRPr>
          </a:p>
          <a:p>
            <a:endParaRPr lang="en-US" sz="16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671C8CB-B532-4CF5-BE54-EC62BD8819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10716" y="968235"/>
            <a:ext cx="6596652" cy="476608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94409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843"/>
    </mc:Choice>
    <mc:Fallback xmlns="">
      <p:transition spd="slow" advTm="178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321732"/>
            <a:ext cx="7058307" cy="1964266"/>
          </a:xfrm>
          <a:prstGeom prst="rect">
            <a:avLst/>
          </a:prstGeom>
          <a:solidFill>
            <a:srgbClr val="996457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B202FCF-F527-4EC0-A53C-0FBE4B526122}"/>
              </a:ext>
            </a:extLst>
          </p:cNvPr>
          <p:cNvSpPr/>
          <p:nvPr/>
        </p:nvSpPr>
        <p:spPr>
          <a:xfrm>
            <a:off x="524256" y="491260"/>
            <a:ext cx="6594189" cy="16252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Ask relevant questions</a:t>
            </a:r>
            <a:endParaRPr lang="en-US" sz="44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4F262DC-B908-45A3-9E44-9BD6155E6CF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125" b="-2"/>
          <a:stretch/>
        </p:blipFill>
        <p:spPr>
          <a:xfrm>
            <a:off x="327547" y="2454903"/>
            <a:ext cx="7058306" cy="4080254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6975" y="321732"/>
            <a:ext cx="4313293" cy="621453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165550C-AC34-4D0F-BFBF-544469343B11}"/>
              </a:ext>
            </a:extLst>
          </p:cNvPr>
          <p:cNvSpPr/>
          <p:nvPr/>
        </p:nvSpPr>
        <p:spPr>
          <a:xfrm>
            <a:off x="7767263" y="491260"/>
            <a:ext cx="3900481" cy="581707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dirty="0">
                <a:solidFill>
                  <a:srgbClr val="FFFFFF"/>
                </a:solidFill>
              </a:rPr>
              <a:t>Are there direct questions you could ask when you meet this child/adult/family which will provide more information about the vulnerability of individual family members?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FFFFFF"/>
              </a:solidFill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dirty="0">
                <a:solidFill>
                  <a:srgbClr val="FFFFFF"/>
                </a:solidFill>
              </a:rPr>
              <a:t>Here are some examples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FFFF"/>
                </a:solidFill>
              </a:rPr>
              <a:t>How do you spend a typical day?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FFFF"/>
                </a:solidFill>
              </a:rPr>
              <a:t>How did you get that injury?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FFFF"/>
                </a:solidFill>
              </a:rPr>
              <a:t>Who do you live with?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FFFF"/>
                </a:solidFill>
              </a:rPr>
              <a:t>Who is this with you?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FFFF"/>
                </a:solidFill>
              </a:rPr>
              <a:t>When were you last happy?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FFFF"/>
                </a:solidFill>
              </a:rPr>
              <a:t>When do you feel safe?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FFFFFF"/>
                </a:solidFill>
              </a:rPr>
              <a:t>What do you look forward to? 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62981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8854"/>
    </mc:Choice>
    <mc:Fallback xmlns="">
      <p:transition spd="slow" advTm="288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546" y="321732"/>
            <a:ext cx="7058307" cy="1964266"/>
          </a:xfrm>
          <a:prstGeom prst="rect">
            <a:avLst/>
          </a:prstGeom>
          <a:solidFill>
            <a:srgbClr val="5D4B50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BD64DFE-8F39-46A4-BD32-B0D89279A790}"/>
              </a:ext>
            </a:extLst>
          </p:cNvPr>
          <p:cNvSpPr/>
          <p:nvPr/>
        </p:nvSpPr>
        <p:spPr>
          <a:xfrm>
            <a:off x="524256" y="491260"/>
            <a:ext cx="6594189" cy="16252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TOP TIPS </a:t>
            </a:r>
            <a:endParaRPr lang="en-US" sz="44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809BDB2-97C9-4B51-9531-3085A50208A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6835" r="2" b="6115"/>
          <a:stretch/>
        </p:blipFill>
        <p:spPr>
          <a:xfrm>
            <a:off x="327547" y="2454903"/>
            <a:ext cx="7058306" cy="4080254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56975" y="321732"/>
            <a:ext cx="4313293" cy="6214534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0585240-1D91-4304-A236-2847A0B2F02E}"/>
              </a:ext>
            </a:extLst>
          </p:cNvPr>
          <p:cNvSpPr/>
          <p:nvPr/>
        </p:nvSpPr>
        <p:spPr>
          <a:xfrm>
            <a:off x="7787811" y="491260"/>
            <a:ext cx="3879933" cy="52788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b="0" i="0" u="none" strike="noStrike" baseline="0" dirty="0">
              <a:solidFill>
                <a:srgbClr val="FFFFFF"/>
              </a:solidFill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600" dirty="0">
                <a:solidFill>
                  <a:srgbClr val="FFFFFF"/>
                </a:solidFill>
              </a:rPr>
              <a:t>Are other professionals involved?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600" dirty="0">
              <a:solidFill>
                <a:srgbClr val="FFFFFF"/>
              </a:solidFill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600" dirty="0">
                <a:solidFill>
                  <a:srgbClr val="FFFFFF"/>
                </a:solidFill>
              </a:rPr>
              <a:t>Do other professionals have the same concerns?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600" dirty="0">
              <a:solidFill>
                <a:srgbClr val="FFFFFF"/>
              </a:solidFill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600" dirty="0">
                <a:solidFill>
                  <a:srgbClr val="FFFFFF"/>
                </a:solidFill>
              </a:rPr>
              <a:t>Are they being told the same or different things?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600" dirty="0">
              <a:solidFill>
                <a:srgbClr val="FFFFFF"/>
              </a:solidFill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600" dirty="0">
                <a:solidFill>
                  <a:srgbClr val="FFFFFF"/>
                </a:solidFill>
              </a:rPr>
              <a:t>Are others concerned?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600" dirty="0">
              <a:solidFill>
                <a:srgbClr val="FFFFFF"/>
              </a:solidFill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600" dirty="0">
                <a:solidFill>
                  <a:srgbClr val="FFFFFF"/>
                </a:solidFill>
              </a:rPr>
              <a:t>If so, what action has been taken so far?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600" dirty="0">
                <a:solidFill>
                  <a:srgbClr val="FFFFFF"/>
                </a:solidFill>
              </a:rPr>
              <a:t>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600" dirty="0">
                <a:solidFill>
                  <a:srgbClr val="FFFFFF"/>
                </a:solidFill>
              </a:rPr>
              <a:t>Is there anything else which should or could be done by you or anyone else?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000" dirty="0">
              <a:solidFill>
                <a:srgbClr val="FFFFFF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68387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1761"/>
    </mc:Choice>
    <mc:Fallback xmlns="">
      <p:transition spd="slow" advTm="2176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6" name="!!BGRectangle">
            <a:extLst>
              <a:ext uri="{FF2B5EF4-FFF2-40B4-BE49-F238E27FC236}">
                <a16:creationId xmlns:a16="http://schemas.microsoft.com/office/drawing/2014/main" id="{9B76D444-2756-434F-AE61-96D69830C1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C179BC9-AC74-40D0-A39E-FD8DE0D3EEBE}"/>
              </a:ext>
            </a:extLst>
          </p:cNvPr>
          <p:cNvSpPr/>
          <p:nvPr/>
        </p:nvSpPr>
        <p:spPr>
          <a:xfrm>
            <a:off x="841247" y="474146"/>
            <a:ext cx="10515593" cy="119786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>
                <a:latin typeface="+mj-lt"/>
                <a:ea typeface="+mj-ea"/>
                <a:cs typeface="+mj-cs"/>
              </a:rPr>
              <a:t>Remember to: </a:t>
            </a:r>
            <a:endParaRPr lang="en-US" sz="4400">
              <a:latin typeface="+mj-lt"/>
              <a:ea typeface="+mj-ea"/>
              <a:cs typeface="+mj-cs"/>
            </a:endParaRPr>
          </a:p>
        </p:txBody>
      </p:sp>
      <p:sp>
        <p:nvSpPr>
          <p:cNvPr id="28" name="!!Line">
            <a:extLst>
              <a:ext uri="{FF2B5EF4-FFF2-40B4-BE49-F238E27FC236}">
                <a16:creationId xmlns:a16="http://schemas.microsoft.com/office/drawing/2014/main" id="{B0161EF8-C8C6-4F2A-9D5C-49BD28A2BD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6344" y="585216"/>
            <a:ext cx="9144" cy="914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F90C8EB-9195-4FB5-95BF-2FE0B5624A0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242" r="11079" b="-1"/>
          <a:stretch/>
        </p:blipFill>
        <p:spPr>
          <a:xfrm>
            <a:off x="835153" y="2002118"/>
            <a:ext cx="4353296" cy="3299348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12115B5C-1014-4EDE-ADCB-2B598E958D40}"/>
              </a:ext>
            </a:extLst>
          </p:cNvPr>
          <p:cNvSpPr/>
          <p:nvPr/>
        </p:nvSpPr>
        <p:spPr>
          <a:xfrm>
            <a:off x="5745611" y="0"/>
            <a:ext cx="6357347" cy="55353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000" b="0" i="0" u="none" strike="noStrike" baseline="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   Question your own assumptions about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   how individuals/families function and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   watch out for over optimism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8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   </a:t>
            </a:r>
            <a:r>
              <a:rPr lang="en-US" sz="2800" dirty="0" err="1"/>
              <a:t>Recognise</a:t>
            </a:r>
            <a:r>
              <a:rPr lang="en-US" sz="2800" dirty="0"/>
              <a:t> your own feelings (for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   example tiredness, stress or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   illness) and how this might impact on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   your view of a child/adult/family on a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   given day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28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   Think about why someone may not be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   telling you the whole truth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0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5346979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20543"/>
    </mc:Choice>
    <mc:Fallback xmlns="">
      <p:transition spd="slow" advTm="2054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CFD1A13-2B88-47B7-AAE9-AD6F3296EE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172782" cy="6858000"/>
          </a:xfrm>
          <a:custGeom>
            <a:avLst/>
            <a:gdLst>
              <a:gd name="connsiteX0" fmla="*/ 6172782 w 6172782"/>
              <a:gd name="connsiteY0" fmla="*/ 0 h 6858000"/>
              <a:gd name="connsiteX1" fmla="*/ 69075 w 6172782"/>
              <a:gd name="connsiteY1" fmla="*/ 0 h 6858000"/>
              <a:gd name="connsiteX2" fmla="*/ 35131 w 6172782"/>
              <a:gd name="connsiteY2" fmla="*/ 267128 h 6858000"/>
              <a:gd name="connsiteX3" fmla="*/ 0 w 6172782"/>
              <a:gd name="connsiteY3" fmla="*/ 962845 h 6858000"/>
              <a:gd name="connsiteX4" fmla="*/ 3276103 w 6172782"/>
              <a:gd name="connsiteY4" fmla="*/ 6782205 h 6858000"/>
              <a:gd name="connsiteX5" fmla="*/ 3407923 w 6172782"/>
              <a:gd name="connsiteY5" fmla="*/ 6858000 h 6858000"/>
              <a:gd name="connsiteX6" fmla="*/ 6172782 w 6172782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72782" h="6858000">
                <a:moveTo>
                  <a:pt x="6172782" y="0"/>
                </a:moveTo>
                <a:lnTo>
                  <a:pt x="69075" y="0"/>
                </a:lnTo>
                <a:lnTo>
                  <a:pt x="35131" y="267128"/>
                </a:lnTo>
                <a:cubicBezTo>
                  <a:pt x="11901" y="495874"/>
                  <a:pt x="0" y="727970"/>
                  <a:pt x="0" y="962845"/>
                </a:cubicBezTo>
                <a:cubicBezTo>
                  <a:pt x="0" y="3429034"/>
                  <a:pt x="1312002" y="5588789"/>
                  <a:pt x="3276103" y="6782205"/>
                </a:cubicBezTo>
                <a:lnTo>
                  <a:pt x="3407923" y="6858000"/>
                </a:lnTo>
                <a:lnTo>
                  <a:pt x="6172782" y="6858000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F5CE4102-C93A-420A-98A7-5A7DD0C5C5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0"/>
            <a:ext cx="6024154" cy="6858000"/>
          </a:xfrm>
          <a:custGeom>
            <a:avLst/>
            <a:gdLst>
              <a:gd name="connsiteX0" fmla="*/ 70374 w 6024154"/>
              <a:gd name="connsiteY0" fmla="*/ 0 h 6858000"/>
              <a:gd name="connsiteX1" fmla="*/ 6024154 w 6024154"/>
              <a:gd name="connsiteY1" fmla="*/ 0 h 6858000"/>
              <a:gd name="connsiteX2" fmla="*/ 6024154 w 6024154"/>
              <a:gd name="connsiteY2" fmla="*/ 6858000 h 6858000"/>
              <a:gd name="connsiteX3" fmla="*/ 3587167 w 6024154"/>
              <a:gd name="connsiteY3" fmla="*/ 6858000 h 6858000"/>
              <a:gd name="connsiteX4" fmla="*/ 3474220 w 6024154"/>
              <a:gd name="connsiteY4" fmla="*/ 6800152 h 6858000"/>
              <a:gd name="connsiteX5" fmla="*/ 0 w 6024154"/>
              <a:gd name="connsiteY5" fmla="*/ 962844 h 6858000"/>
              <a:gd name="connsiteX6" fmla="*/ 34274 w 6024154"/>
              <a:gd name="connsiteY6" fmla="*/ 28409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024154" h="6858000">
                <a:moveTo>
                  <a:pt x="70374" y="0"/>
                </a:moveTo>
                <a:lnTo>
                  <a:pt x="6024154" y="0"/>
                </a:lnTo>
                <a:lnTo>
                  <a:pt x="6024154" y="6858000"/>
                </a:lnTo>
                <a:lnTo>
                  <a:pt x="3587167" y="6858000"/>
                </a:lnTo>
                <a:lnTo>
                  <a:pt x="3474220" y="6800152"/>
                </a:lnTo>
                <a:cubicBezTo>
                  <a:pt x="1404818" y="5675986"/>
                  <a:pt x="0" y="3483472"/>
                  <a:pt x="0" y="962844"/>
                </a:cubicBezTo>
                <a:cubicBezTo>
                  <a:pt x="0" y="733696"/>
                  <a:pt x="11610" y="507260"/>
                  <a:pt x="34274" y="284091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169CCDF-C380-4632-9F54-98B98AA72E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9767" y="1503396"/>
            <a:ext cx="4856199" cy="56426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C3B829C-ADF1-43AB-B7D7-A28BBCCF5C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9767" y="1012359"/>
            <a:ext cx="4396031" cy="291237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36B5825-C630-4686-ADC2-FE1238A97EB8}"/>
              </a:ext>
            </a:extLst>
          </p:cNvPr>
          <p:cNvSpPr/>
          <p:nvPr/>
        </p:nvSpPr>
        <p:spPr>
          <a:xfrm>
            <a:off x="6578267" y="601392"/>
            <a:ext cx="5370578" cy="5141467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Demonstrate a willingness to have challenging conversations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Address any professional anxiety about how hostile, resistant individual families might react to being asked direct or difficult questions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Remain open minded and expect the unexpected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 dirty="0"/>
              <a:t>Appreciate that respectful skepticism / nosiness and challenge are healthy. It is good practice and ok to question what you are told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7152585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Tm="22392"/>
    </mc:Choice>
    <mc:Fallback xmlns="">
      <p:transition spd="slow" advTm="2239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9|4.4|3.5|5.1|5.6|5.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6|3.6|2.7|4.1|1.5|2.4|1.8|2.2|2.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9|4.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5|6.7|3.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3|3.8|4.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.5|2.5|2.6|2.2|2.4|2.5|2.9|2.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|2.3|2.8|3.4|2.3|3.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|4.5|9.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|3.5|6.2|3.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7|5.6|6.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682</Words>
  <Application>Microsoft Office PowerPoint</Application>
  <PresentationFormat>Widescreen</PresentationFormat>
  <Paragraphs>102</Paragraphs>
  <Slides>12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Tw Cen MT</vt:lpstr>
      <vt:lpstr>Wingdings</vt:lpstr>
      <vt:lpstr>Office Theme</vt:lpstr>
      <vt:lpstr>Professional Curiosity</vt:lpstr>
      <vt:lpstr>What is professional Curiosity?</vt:lpstr>
      <vt:lpstr>Why is it important?</vt:lpstr>
      <vt:lpstr>What do you see?</vt:lpstr>
      <vt:lpstr>What do you hear?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Professional Curiosity</dc:title>
  <dc:creator>Lynn Hodson</dc:creator>
  <cp:lastModifiedBy>Lisa Bains</cp:lastModifiedBy>
  <cp:revision>3</cp:revision>
  <dcterms:created xsi:type="dcterms:W3CDTF">2021-08-19T15:19:15Z</dcterms:created>
  <dcterms:modified xsi:type="dcterms:W3CDTF">2021-12-03T13:20:39Z</dcterms:modified>
</cp:coreProperties>
</file>