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0"/>
  </p:notesMasterIdLst>
  <p:handoutMasterIdLst>
    <p:handoutMasterId r:id="rId31"/>
  </p:handoutMasterIdLst>
  <p:sldIdLst>
    <p:sldId id="312" r:id="rId2"/>
    <p:sldId id="271" r:id="rId3"/>
    <p:sldId id="331" r:id="rId4"/>
    <p:sldId id="346" r:id="rId5"/>
    <p:sldId id="372" r:id="rId6"/>
    <p:sldId id="332" r:id="rId7"/>
    <p:sldId id="333" r:id="rId8"/>
    <p:sldId id="334" r:id="rId9"/>
    <p:sldId id="335" r:id="rId10"/>
    <p:sldId id="342" r:id="rId11"/>
    <p:sldId id="340" r:id="rId12"/>
    <p:sldId id="341" r:id="rId13"/>
    <p:sldId id="343" r:id="rId14"/>
    <p:sldId id="336" r:id="rId15"/>
    <p:sldId id="339" r:id="rId16"/>
    <p:sldId id="344" r:id="rId17"/>
    <p:sldId id="337" r:id="rId18"/>
    <p:sldId id="338" r:id="rId19"/>
    <p:sldId id="375" r:id="rId20"/>
    <p:sldId id="291" r:id="rId21"/>
    <p:sldId id="347" r:id="rId22"/>
    <p:sldId id="349" r:id="rId23"/>
    <p:sldId id="348" r:id="rId24"/>
    <p:sldId id="376" r:id="rId25"/>
    <p:sldId id="351" r:id="rId26"/>
    <p:sldId id="352" r:id="rId27"/>
    <p:sldId id="353" r:id="rId28"/>
    <p:sldId id="354" r:id="rId2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ex Whalen" initials="AW"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52" autoAdjust="0"/>
    <p:restoredTop sz="75110" autoAdjust="0"/>
  </p:normalViewPr>
  <p:slideViewPr>
    <p:cSldViewPr snapToGrid="0" snapToObjects="1">
      <p:cViewPr varScale="1">
        <p:scale>
          <a:sx n="82" d="100"/>
          <a:sy n="82" d="100"/>
        </p:scale>
        <p:origin x="2280"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80" d="100"/>
          <a:sy n="80" d="100"/>
        </p:scale>
        <p:origin x="-2316"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jpe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4458547-75D9-4E1E-899A-BA5DFC73795E}" type="datetimeFigureOut">
              <a:rPr lang="en-GB" smtClean="0"/>
              <a:t>29/11/2021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40925E-8683-49B4-A45C-D6B4C5FB3FD3}" type="slidenum">
              <a:rPr lang="en-GB" smtClean="0"/>
              <a:t>‹#›</a:t>
            </a:fld>
            <a:endParaRPr lang="en-GB"/>
          </a:p>
        </p:txBody>
      </p:sp>
    </p:spTree>
    <p:extLst>
      <p:ext uri="{BB962C8B-B14F-4D97-AF65-F5344CB8AC3E}">
        <p14:creationId xmlns:p14="http://schemas.microsoft.com/office/powerpoint/2010/main" val="36539158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7C6E43-FFEC-42BD-907E-EBF8F89289D3}" type="datetimeFigureOut">
              <a:rPr lang="en-GB" smtClean="0"/>
              <a:t>29/11/2021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C5F79E-A502-4426-BDD5-D397F9BE3C01}" type="slidenum">
              <a:rPr lang="en-GB" smtClean="0"/>
              <a:t>‹#›</a:t>
            </a:fld>
            <a:endParaRPr lang="en-GB"/>
          </a:p>
        </p:txBody>
      </p:sp>
    </p:spTree>
    <p:extLst>
      <p:ext uri="{BB962C8B-B14F-4D97-AF65-F5344CB8AC3E}">
        <p14:creationId xmlns:p14="http://schemas.microsoft.com/office/powerpoint/2010/main" val="1420882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ducationinspection.blog.gov.uk/2019/10/30/what-does-the-new-education-inspection-framework-mean-for-further-education-and-skills-provider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A5C5F79E-A502-4426-BDD5-D397F9BE3C01}" type="slidenum">
              <a:rPr lang="en-GB" smtClean="0"/>
              <a:t>1</a:t>
            </a:fld>
            <a:endParaRPr lang="en-GB"/>
          </a:p>
        </p:txBody>
      </p:sp>
    </p:spTree>
    <p:extLst>
      <p:ext uri="{BB962C8B-B14F-4D97-AF65-F5344CB8AC3E}">
        <p14:creationId xmlns:p14="http://schemas.microsoft.com/office/powerpoint/2010/main" val="3929613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A5C5F79E-A502-4426-BDD5-D397F9BE3C01}" type="slidenum">
              <a:rPr lang="en-GB" smtClean="0"/>
              <a:t>2</a:t>
            </a:fld>
            <a:endParaRPr lang="en-GB"/>
          </a:p>
        </p:txBody>
      </p:sp>
    </p:spTree>
    <p:extLst>
      <p:ext uri="{BB962C8B-B14F-4D97-AF65-F5344CB8AC3E}">
        <p14:creationId xmlns:p14="http://schemas.microsoft.com/office/powerpoint/2010/main" val="4164910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5C5F79E-A502-4426-BDD5-D397F9BE3C01}" type="slidenum">
              <a:rPr lang="en-GB" smtClean="0"/>
              <a:t>4</a:t>
            </a:fld>
            <a:endParaRPr lang="en-GB"/>
          </a:p>
        </p:txBody>
      </p:sp>
    </p:spTree>
    <p:extLst>
      <p:ext uri="{BB962C8B-B14F-4D97-AF65-F5344CB8AC3E}">
        <p14:creationId xmlns:p14="http://schemas.microsoft.com/office/powerpoint/2010/main" val="3545239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2E2E2E"/>
                </a:solidFill>
                <a:effectLst/>
                <a:latin typeface="-apple-system"/>
              </a:rPr>
              <a:t>Skills, Paul Joyce, says the new framework is “a </a:t>
            </a:r>
            <a:r>
              <a:rPr lang="en-GB" b="0" i="0" u="sng" dirty="0">
                <a:solidFill>
                  <a:srgbClr val="2E2E2E"/>
                </a:solidFill>
                <a:effectLst/>
                <a:latin typeface="-apple-system"/>
                <a:hlinkClick r:id="rId3"/>
              </a:rPr>
              <a:t>refocusing of inspection</a:t>
            </a:r>
            <a:r>
              <a:rPr lang="en-GB" b="0" i="0" dirty="0">
                <a:solidFill>
                  <a:srgbClr val="2E2E2E"/>
                </a:solidFill>
                <a:effectLst/>
                <a:latin typeface="-apple-system"/>
              </a:rPr>
              <a:t>, rather than a radical change”.</a:t>
            </a:r>
          </a:p>
          <a:p>
            <a:pPr algn="l"/>
            <a:r>
              <a:rPr lang="en-GB" b="0" i="0" dirty="0">
                <a:solidFill>
                  <a:srgbClr val="2E2E2E"/>
                </a:solidFill>
                <a:effectLst/>
                <a:latin typeface="-apple-system"/>
              </a:rPr>
              <a:t>Under the new format, Joyce says: “Inspectors will be spending less time looking at performance data, and more time considering how providers are making sure their learners are developing the knowledge, skills and behaviours required to allow them to successfully progress and achieve.”</a:t>
            </a:r>
          </a:p>
          <a:p>
            <a:pPr algn="l"/>
            <a:r>
              <a:rPr lang="en-GB" b="0" i="0" dirty="0">
                <a:solidFill>
                  <a:srgbClr val="2E2E2E"/>
                </a:solidFill>
                <a:effectLst/>
                <a:latin typeface="-apple-system"/>
              </a:rPr>
              <a:t>The overarching objective of the revised inspection framework is to increase the quality and consistency of education throughout England.</a:t>
            </a:r>
          </a:p>
          <a:p>
            <a:endParaRPr lang="en-GB" dirty="0"/>
          </a:p>
        </p:txBody>
      </p:sp>
      <p:sp>
        <p:nvSpPr>
          <p:cNvPr id="4" name="Slide Number Placeholder 3"/>
          <p:cNvSpPr>
            <a:spLocks noGrp="1"/>
          </p:cNvSpPr>
          <p:nvPr>
            <p:ph type="sldNum" sz="quarter" idx="5"/>
          </p:nvPr>
        </p:nvSpPr>
        <p:spPr/>
        <p:txBody>
          <a:bodyPr/>
          <a:lstStyle/>
          <a:p>
            <a:fld id="{A5C5F79E-A502-4426-BDD5-D397F9BE3C01}" type="slidenum">
              <a:rPr lang="en-GB" smtClean="0"/>
              <a:t>6</a:t>
            </a:fld>
            <a:endParaRPr lang="en-GB"/>
          </a:p>
        </p:txBody>
      </p:sp>
    </p:spTree>
    <p:extLst>
      <p:ext uri="{BB962C8B-B14F-4D97-AF65-F5344CB8AC3E}">
        <p14:creationId xmlns:p14="http://schemas.microsoft.com/office/powerpoint/2010/main" val="3115301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https://thirdspacelearning.com/blog/ofsted-deep-dive-questions/ </a:t>
            </a:r>
          </a:p>
        </p:txBody>
      </p:sp>
      <p:sp>
        <p:nvSpPr>
          <p:cNvPr id="4" name="Slide Number Placeholder 3"/>
          <p:cNvSpPr>
            <a:spLocks noGrp="1"/>
          </p:cNvSpPr>
          <p:nvPr>
            <p:ph type="sldNum" sz="quarter" idx="5"/>
          </p:nvPr>
        </p:nvSpPr>
        <p:spPr/>
        <p:txBody>
          <a:bodyPr/>
          <a:lstStyle/>
          <a:p>
            <a:fld id="{A5C5F79E-A502-4426-BDD5-D397F9BE3C01}" type="slidenum">
              <a:rPr lang="en-GB" smtClean="0"/>
              <a:t>15</a:t>
            </a:fld>
            <a:endParaRPr lang="en-GB"/>
          </a:p>
        </p:txBody>
      </p:sp>
    </p:spTree>
    <p:extLst>
      <p:ext uri="{BB962C8B-B14F-4D97-AF65-F5344CB8AC3E}">
        <p14:creationId xmlns:p14="http://schemas.microsoft.com/office/powerpoint/2010/main" val="3678330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https://cornerstoneseducation.co.uk/news/what-to-expect-from-ofsteds-subject-deep-dives/</a:t>
            </a:r>
          </a:p>
        </p:txBody>
      </p:sp>
      <p:sp>
        <p:nvSpPr>
          <p:cNvPr id="4" name="Slide Number Placeholder 3"/>
          <p:cNvSpPr>
            <a:spLocks noGrp="1"/>
          </p:cNvSpPr>
          <p:nvPr>
            <p:ph type="sldNum" sz="quarter" idx="5"/>
          </p:nvPr>
        </p:nvSpPr>
        <p:spPr/>
        <p:txBody>
          <a:bodyPr/>
          <a:lstStyle/>
          <a:p>
            <a:fld id="{A5C5F79E-A502-4426-BDD5-D397F9BE3C01}" type="slidenum">
              <a:rPr lang="en-GB" smtClean="0"/>
              <a:t>17</a:t>
            </a:fld>
            <a:endParaRPr lang="en-GB"/>
          </a:p>
        </p:txBody>
      </p:sp>
    </p:spTree>
    <p:extLst>
      <p:ext uri="{BB962C8B-B14F-4D97-AF65-F5344CB8AC3E}">
        <p14:creationId xmlns:p14="http://schemas.microsoft.com/office/powerpoint/2010/main" val="2735154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2C163FC7-970D-FE4F-96F2-AF81091402ED}"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CAEDF-7C31-B648-9849-B2D304B895C5}" type="slidenum">
              <a:rPr lang="en-US" smtClean="0"/>
              <a:t>‹#›</a:t>
            </a:fld>
            <a:endParaRPr lang="en-US"/>
          </a:p>
        </p:txBody>
      </p:sp>
    </p:spTree>
    <p:extLst>
      <p:ext uri="{BB962C8B-B14F-4D97-AF65-F5344CB8AC3E}">
        <p14:creationId xmlns:p14="http://schemas.microsoft.com/office/powerpoint/2010/main" val="4110728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C163FC7-970D-FE4F-96F2-AF81091402ED}"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CAEDF-7C31-B648-9849-B2D304B895C5}" type="slidenum">
              <a:rPr lang="en-US" smtClean="0"/>
              <a:t>‹#›</a:t>
            </a:fld>
            <a:endParaRPr lang="en-US"/>
          </a:p>
        </p:txBody>
      </p:sp>
    </p:spTree>
    <p:extLst>
      <p:ext uri="{BB962C8B-B14F-4D97-AF65-F5344CB8AC3E}">
        <p14:creationId xmlns:p14="http://schemas.microsoft.com/office/powerpoint/2010/main" val="3545289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2C163FC7-970D-FE4F-96F2-AF81091402ED}" type="datetimeFigureOut">
              <a:rPr lang="en-US" smtClean="0"/>
              <a:t>11/29/2021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CAEDF-7C31-B648-9849-B2D304B895C5}" type="slidenum">
              <a:rPr lang="en-US" smtClean="0"/>
              <a:t>‹#›</a:t>
            </a:fld>
            <a:endParaRPr lang="en-US"/>
          </a:p>
        </p:txBody>
      </p:sp>
    </p:spTree>
    <p:extLst>
      <p:ext uri="{BB962C8B-B14F-4D97-AF65-F5344CB8AC3E}">
        <p14:creationId xmlns:p14="http://schemas.microsoft.com/office/powerpoint/2010/main" val="2160772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2C163FC7-970D-FE4F-96F2-AF81091402ED}"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7CAEDF-7C31-B648-9849-B2D304B895C5}" type="slidenum">
              <a:rPr lang="en-US" smtClean="0"/>
              <a:t>‹#›</a:t>
            </a:fld>
            <a:endParaRPr lang="en-US"/>
          </a:p>
        </p:txBody>
      </p:sp>
    </p:spTree>
    <p:extLst>
      <p:ext uri="{BB962C8B-B14F-4D97-AF65-F5344CB8AC3E}">
        <p14:creationId xmlns:p14="http://schemas.microsoft.com/office/powerpoint/2010/main" val="2761023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2C163FC7-970D-FE4F-96F2-AF81091402ED}" type="datetimeFigureOut">
              <a:rPr lang="en-US" smtClean="0"/>
              <a:t>11/29/2021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7CAEDF-7C31-B648-9849-B2D304B895C5}" type="slidenum">
              <a:rPr lang="en-US" smtClean="0"/>
              <a:t>‹#›</a:t>
            </a:fld>
            <a:endParaRPr lang="en-US"/>
          </a:p>
        </p:txBody>
      </p:sp>
    </p:spTree>
    <p:extLst>
      <p:ext uri="{BB962C8B-B14F-4D97-AF65-F5344CB8AC3E}">
        <p14:creationId xmlns:p14="http://schemas.microsoft.com/office/powerpoint/2010/main" val="242337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2C163FC7-970D-FE4F-96F2-AF81091402ED}" type="datetimeFigureOut">
              <a:rPr lang="en-US" smtClean="0"/>
              <a:t>11/29/2021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7CAEDF-7C31-B648-9849-B2D304B895C5}" type="slidenum">
              <a:rPr lang="en-US" smtClean="0"/>
              <a:t>‹#›</a:t>
            </a:fld>
            <a:endParaRPr lang="en-US"/>
          </a:p>
        </p:txBody>
      </p:sp>
    </p:spTree>
    <p:extLst>
      <p:ext uri="{BB962C8B-B14F-4D97-AF65-F5344CB8AC3E}">
        <p14:creationId xmlns:p14="http://schemas.microsoft.com/office/powerpoint/2010/main" val="11435296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163FC7-970D-FE4F-96F2-AF81091402ED}" type="datetimeFigureOut">
              <a:rPr lang="en-US" smtClean="0"/>
              <a:t>11/29/2021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7CAEDF-7C31-B648-9849-B2D304B895C5}" type="slidenum">
              <a:rPr lang="en-US" smtClean="0"/>
              <a:t>‹#›</a:t>
            </a:fld>
            <a:endParaRPr lang="en-US"/>
          </a:p>
        </p:txBody>
      </p:sp>
    </p:spTree>
    <p:extLst>
      <p:ext uri="{BB962C8B-B14F-4D97-AF65-F5344CB8AC3E}">
        <p14:creationId xmlns:p14="http://schemas.microsoft.com/office/powerpoint/2010/main" val="1027295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2C163FC7-970D-FE4F-96F2-AF81091402ED}"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7CAEDF-7C31-B648-9849-B2D304B895C5}" type="slidenum">
              <a:rPr lang="en-US" smtClean="0"/>
              <a:t>‹#›</a:t>
            </a:fld>
            <a:endParaRPr lang="en-US"/>
          </a:p>
        </p:txBody>
      </p:sp>
    </p:spTree>
    <p:extLst>
      <p:ext uri="{BB962C8B-B14F-4D97-AF65-F5344CB8AC3E}">
        <p14:creationId xmlns:p14="http://schemas.microsoft.com/office/powerpoint/2010/main" val="3599841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2C163FC7-970D-FE4F-96F2-AF81091402ED}" type="datetimeFigureOut">
              <a:rPr lang="en-US" smtClean="0"/>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7CAEDF-7C31-B648-9849-B2D304B895C5}" type="slidenum">
              <a:rPr lang="en-US" smtClean="0"/>
              <a:t>‹#›</a:t>
            </a:fld>
            <a:endParaRPr lang="en-US"/>
          </a:p>
        </p:txBody>
      </p:sp>
    </p:spTree>
    <p:extLst>
      <p:ext uri="{BB962C8B-B14F-4D97-AF65-F5344CB8AC3E}">
        <p14:creationId xmlns:p14="http://schemas.microsoft.com/office/powerpoint/2010/main" val="1143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2C163FC7-970D-FE4F-96F2-AF81091402ED}" type="datetimeFigureOut">
              <a:rPr lang="en-US" smtClean="0"/>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7CAEDF-7C31-B648-9849-B2D304B895C5}" type="slidenum">
              <a:rPr lang="en-US" smtClean="0"/>
              <a:t>‹#›</a:t>
            </a:fld>
            <a:endParaRPr lang="en-US"/>
          </a:p>
        </p:txBody>
      </p:sp>
    </p:spTree>
    <p:extLst>
      <p:ext uri="{BB962C8B-B14F-4D97-AF65-F5344CB8AC3E}">
        <p14:creationId xmlns:p14="http://schemas.microsoft.com/office/powerpoint/2010/main" val="1753450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163FC7-970D-FE4F-96F2-AF81091402ED}" type="datetimeFigureOut">
              <a:rPr lang="en-US" smtClean="0"/>
              <a:t>11/29/2021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7CAEDF-7C31-B648-9849-B2D304B895C5}" type="slidenum">
              <a:rPr lang="en-US" smtClean="0"/>
              <a:t>‹#›</a:t>
            </a:fld>
            <a:endParaRPr lang="en-US"/>
          </a:p>
        </p:txBody>
      </p:sp>
      <p:pic>
        <p:nvPicPr>
          <p:cNvPr id="7" name="Picture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231" y="3347"/>
            <a:ext cx="9139537" cy="6854652"/>
          </a:xfrm>
          <a:prstGeom prst="rect">
            <a:avLst/>
          </a:prstGeom>
        </p:spPr>
      </p:pic>
    </p:spTree>
    <p:extLst>
      <p:ext uri="{BB962C8B-B14F-4D97-AF65-F5344CB8AC3E}">
        <p14:creationId xmlns:p14="http://schemas.microsoft.com/office/powerpoint/2010/main" val="325282176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6.xml"/><Relationship Id="rId1" Type="http://schemas.openxmlformats.org/officeDocument/2006/relationships/vmlDrawing" Target="../drawings/vmlDrawing1.v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7"/>
          <p:cNvSpPr txBox="1">
            <a:spLocks noChangeArrowheads="1"/>
          </p:cNvSpPr>
          <p:nvPr/>
        </p:nvSpPr>
        <p:spPr bwMode="auto">
          <a:xfrm>
            <a:off x="3286125" y="5143500"/>
            <a:ext cx="5286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defRPr b="1">
                <a:solidFill>
                  <a:srgbClr val="376092"/>
                </a:solidFill>
                <a:latin typeface="Arial" charset="0"/>
                <a:cs typeface="Arial" charset="0"/>
              </a:defRPr>
            </a:lvl1pPr>
            <a:lvl2pPr marL="742950" indent="-285750" eaLnBrk="0" hangingPunct="0">
              <a:spcBef>
                <a:spcPct val="20000"/>
              </a:spcBef>
              <a:buFont typeface="Arial" charset="0"/>
              <a:defRPr sz="1200">
                <a:solidFill>
                  <a:schemeClr val="tx1"/>
                </a:solidFill>
                <a:latin typeface="Arial" charset="0"/>
                <a:cs typeface="Arial" charset="0"/>
              </a:defRPr>
            </a:lvl2pPr>
            <a:lvl3pPr marL="1143000" indent="-228600" eaLnBrk="0" hangingPunct="0">
              <a:spcBef>
                <a:spcPct val="20000"/>
              </a:spcBef>
              <a:buFont typeface="Arial" charset="0"/>
              <a:buChar char="•"/>
              <a:defRPr sz="2400">
                <a:solidFill>
                  <a:schemeClr val="tx1"/>
                </a:solidFill>
                <a:latin typeface="Calibri" pitchFamily="34" charset="0"/>
                <a:cs typeface="Arial" charset="0"/>
              </a:defRPr>
            </a:lvl3pPr>
            <a:lvl4pPr marL="1600200" indent="-228600" eaLnBrk="0" hangingPunct="0">
              <a:spcBef>
                <a:spcPct val="20000"/>
              </a:spcBef>
              <a:buFont typeface="Arial" charset="0"/>
              <a:buChar char="–"/>
              <a:defRPr sz="2000">
                <a:solidFill>
                  <a:schemeClr val="tx1"/>
                </a:solidFill>
                <a:latin typeface="Calibri" pitchFamily="34" charset="0"/>
                <a:cs typeface="Arial" charset="0"/>
              </a:defRPr>
            </a:lvl4pPr>
            <a:lvl5pPr marL="2057400" indent="-228600" eaLnBrk="0" hangingPunct="0">
              <a:spcBef>
                <a:spcPct val="20000"/>
              </a:spcBef>
              <a:buFont typeface="Arial" charset="0"/>
              <a:buChar char="»"/>
              <a:defRPr sz="2000">
                <a:solidFill>
                  <a:schemeClr val="tx1"/>
                </a:solidFill>
                <a:latin typeface="Calibri" pitchFamily="34" charset="0"/>
                <a:cs typeface="Arial"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cs typeface="Arial"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cs typeface="Arial"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cs typeface="Arial"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cs typeface="Arial" charset="0"/>
              </a:defRPr>
            </a:lvl9pPr>
          </a:lstStyle>
          <a:p>
            <a:pPr eaLnBrk="1" hangingPunct="1">
              <a:spcBef>
                <a:spcPct val="0"/>
              </a:spcBef>
              <a:buFontTx/>
              <a:buNone/>
            </a:pPr>
            <a:endParaRPr lang="en-US" altLang="en-US" sz="2000">
              <a:solidFill>
                <a:schemeClr val="tx1"/>
              </a:solidFill>
              <a:latin typeface="Calibri" pitchFamily="34" charset="0"/>
            </a:endParaRPr>
          </a:p>
        </p:txBody>
      </p:sp>
      <p:sp>
        <p:nvSpPr>
          <p:cNvPr id="2" name="Rectangle 1"/>
          <p:cNvSpPr/>
          <p:nvPr/>
        </p:nvSpPr>
        <p:spPr>
          <a:xfrm>
            <a:off x="2349920" y="1818121"/>
            <a:ext cx="6636921" cy="2308324"/>
          </a:xfrm>
          <a:prstGeom prst="rect">
            <a:avLst/>
          </a:prstGeom>
        </p:spPr>
        <p:txBody>
          <a:bodyPr wrap="square">
            <a:spAutoFit/>
          </a:bodyPr>
          <a:lstStyle/>
          <a:p>
            <a:pPr algn="ctr"/>
            <a:r>
              <a:rPr lang="en-US" sz="3600" b="1" dirty="0">
                <a:latin typeface="Arial" panose="020B0604020202020204" pitchFamily="34" charset="0"/>
                <a:cs typeface="Arial" panose="020B0604020202020204" pitchFamily="34" charset="0"/>
              </a:rPr>
              <a:t>Welcome to Skills South </a:t>
            </a:r>
            <a:r>
              <a:rPr lang="en-US" sz="3600" b="1" dirty="0" err="1">
                <a:latin typeface="Arial" panose="020B0604020202020204" pitchFamily="34" charset="0"/>
                <a:cs typeface="Arial" panose="020B0604020202020204" pitchFamily="34" charset="0"/>
              </a:rPr>
              <a:t>Tyneside</a:t>
            </a:r>
            <a:endParaRPr lang="en-US" sz="3600" b="1" dirty="0">
              <a:latin typeface="Arial" panose="020B0604020202020204" pitchFamily="34" charset="0"/>
              <a:cs typeface="Arial" panose="020B0604020202020204" pitchFamily="34" charset="0"/>
            </a:endParaRPr>
          </a:p>
          <a:p>
            <a:pPr algn="ctr"/>
            <a:r>
              <a:rPr lang="en-US" sz="3600" b="1" dirty="0" err="1">
                <a:latin typeface="Arial" panose="020B0604020202020204" pitchFamily="34" charset="0"/>
                <a:cs typeface="Arial" panose="020B0604020202020204" pitchFamily="34" charset="0"/>
              </a:rPr>
              <a:t>Ofsted</a:t>
            </a:r>
            <a:r>
              <a:rPr lang="en-US" sz="3600" b="1" dirty="0">
                <a:latin typeface="Arial" panose="020B0604020202020204" pitchFamily="34" charset="0"/>
                <a:cs typeface="Arial" panose="020B0604020202020204" pitchFamily="34" charset="0"/>
              </a:rPr>
              <a:t> Readiness</a:t>
            </a:r>
          </a:p>
          <a:p>
            <a:pPr algn="ctr"/>
            <a:r>
              <a:rPr lang="en-US" sz="3600" b="1" dirty="0">
                <a:latin typeface="Arial" panose="020B0604020202020204" pitchFamily="34" charset="0"/>
                <a:cs typeface="Arial" panose="020B0604020202020204" pitchFamily="34" charset="0"/>
              </a:rPr>
              <a:t>2021/2022</a:t>
            </a:r>
            <a:endParaRPr lang="en-GB" sz="3600" b="1" dirty="0">
              <a:latin typeface="Arial" panose="020B0604020202020204" pitchFamily="34" charset="0"/>
              <a:cs typeface="Arial" panose="020B0604020202020204" pitchFamily="34" charset="0"/>
            </a:endParaRP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7" name="Picture 6">
            <a:extLst>
              <a:ext uri="{FF2B5EF4-FFF2-40B4-BE49-F238E27FC236}">
                <a16:creationId xmlns:a16="http://schemas.microsoft.com/office/drawing/2014/main" id="{365CCC42-2C0F-4A98-A206-108E1F5288FE}"/>
              </a:ext>
            </a:extLst>
          </p:cNvPr>
          <p:cNvPicPr>
            <a:picLocks noChangeAspect="1"/>
          </p:cNvPicPr>
          <p:nvPr/>
        </p:nvPicPr>
        <p:blipFill>
          <a:blip r:embed="rId3"/>
          <a:stretch>
            <a:fillRect/>
          </a:stretch>
        </p:blipFill>
        <p:spPr>
          <a:xfrm>
            <a:off x="3398626" y="4518538"/>
            <a:ext cx="4539508" cy="1426027"/>
          </a:xfrm>
          <a:prstGeom prst="rect">
            <a:avLst/>
          </a:prstGeom>
        </p:spPr>
      </p:pic>
    </p:spTree>
    <p:extLst>
      <p:ext uri="{BB962C8B-B14F-4D97-AF65-F5344CB8AC3E}">
        <p14:creationId xmlns:p14="http://schemas.microsoft.com/office/powerpoint/2010/main" val="2864300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5D6E51-81C9-40BF-BE9D-7FE5E073EBF4}"/>
              </a:ext>
            </a:extLst>
          </p:cNvPr>
          <p:cNvSpPr txBox="1"/>
          <p:nvPr/>
        </p:nvSpPr>
        <p:spPr>
          <a:xfrm>
            <a:off x="2332159" y="656492"/>
            <a:ext cx="6224953" cy="4524315"/>
          </a:xfrm>
          <a:prstGeom prst="rect">
            <a:avLst/>
          </a:prstGeom>
          <a:noFill/>
        </p:spPr>
        <p:txBody>
          <a:bodyPr wrap="square">
            <a:spAutoFit/>
          </a:bodyPr>
          <a:lstStyle/>
          <a:p>
            <a:r>
              <a:rPr lang="en-GB" b="1" i="0" dirty="0">
                <a:solidFill>
                  <a:srgbClr val="0B0C0C"/>
                </a:solidFill>
                <a:effectLst/>
                <a:latin typeface="GDS Transport"/>
              </a:rPr>
              <a:t>Inspecting during a Pandemic</a:t>
            </a:r>
          </a:p>
          <a:p>
            <a:endParaRPr lang="en-GB" dirty="0">
              <a:solidFill>
                <a:srgbClr val="0B0C0C"/>
              </a:solidFill>
              <a:latin typeface="GDS Transport"/>
            </a:endParaRPr>
          </a:p>
          <a:p>
            <a:r>
              <a:rPr lang="en-GB" b="0" i="0" dirty="0">
                <a:solidFill>
                  <a:srgbClr val="0B0C0C"/>
                </a:solidFill>
                <a:effectLst/>
                <a:latin typeface="GDS Transport"/>
              </a:rPr>
              <a:t>As with our practice before the pandemic, Ofsted will continue to carry out some elements of the inspection or monitoring visit using video or telephone calls, where that is the most effective means of gathering information. They may use these calls to involve staff, learners, employers, those responsible for governance, subcontractors and others.</a:t>
            </a:r>
            <a:endParaRPr lang="en-GB" dirty="0"/>
          </a:p>
          <a:p>
            <a:endParaRPr lang="en-GB" b="0" i="0" dirty="0">
              <a:solidFill>
                <a:srgbClr val="0B0C0C"/>
              </a:solidFill>
              <a:effectLst/>
              <a:latin typeface="GDS Transport"/>
            </a:endParaRPr>
          </a:p>
          <a:p>
            <a:r>
              <a:rPr lang="en-GB" b="1" i="0" dirty="0">
                <a:solidFill>
                  <a:srgbClr val="0B0C0C"/>
                </a:solidFill>
                <a:effectLst/>
                <a:latin typeface="GDS Transport"/>
              </a:rPr>
              <a:t>Covid-19  </a:t>
            </a:r>
          </a:p>
          <a:p>
            <a:r>
              <a:rPr lang="en-GB" b="1" i="0" dirty="0">
                <a:solidFill>
                  <a:srgbClr val="0B0C0C"/>
                </a:solidFill>
                <a:effectLst/>
                <a:latin typeface="GDS Transport"/>
              </a:rPr>
              <a:t>Leadership and Management</a:t>
            </a:r>
          </a:p>
          <a:p>
            <a:endParaRPr lang="en-GB" dirty="0">
              <a:solidFill>
                <a:srgbClr val="0B0C0C"/>
              </a:solidFill>
              <a:latin typeface="GDS Transport"/>
            </a:endParaRPr>
          </a:p>
          <a:p>
            <a:r>
              <a:rPr lang="en-GB" b="0" i="0" dirty="0">
                <a:solidFill>
                  <a:srgbClr val="0B0C0C"/>
                </a:solidFill>
                <a:effectLst/>
                <a:latin typeface="GDS Transport"/>
              </a:rPr>
              <a:t>Inspectors will seek to understand how leaders have adapted their development plans as a result of the COVID-19 pandemic, including the rationale for any new or modified improvement priorities.</a:t>
            </a:r>
            <a:endParaRPr lang="en-GB" dirty="0"/>
          </a:p>
        </p:txBody>
      </p:sp>
      <p:pic>
        <p:nvPicPr>
          <p:cNvPr id="5" name="Picture 4">
            <a:extLst>
              <a:ext uri="{FF2B5EF4-FFF2-40B4-BE49-F238E27FC236}">
                <a16:creationId xmlns:a16="http://schemas.microsoft.com/office/drawing/2014/main" id="{2A6D64C5-8335-4C55-9223-B3E04FF6DDDD}"/>
              </a:ext>
            </a:extLst>
          </p:cNvPr>
          <p:cNvPicPr>
            <a:picLocks noChangeAspect="1"/>
          </p:cNvPicPr>
          <p:nvPr/>
        </p:nvPicPr>
        <p:blipFill>
          <a:blip r:embed="rId2"/>
          <a:stretch>
            <a:fillRect/>
          </a:stretch>
        </p:blipFill>
        <p:spPr>
          <a:xfrm>
            <a:off x="4058749" y="5036804"/>
            <a:ext cx="2771775" cy="1600200"/>
          </a:xfrm>
          <a:prstGeom prst="rect">
            <a:avLst/>
          </a:prstGeom>
        </p:spPr>
      </p:pic>
      <p:pic>
        <p:nvPicPr>
          <p:cNvPr id="7" name="Picture 6">
            <a:extLst>
              <a:ext uri="{FF2B5EF4-FFF2-40B4-BE49-F238E27FC236}">
                <a16:creationId xmlns:a16="http://schemas.microsoft.com/office/drawing/2014/main" id="{4377D2CF-17EC-4623-A254-D0932559FAD5}"/>
              </a:ext>
            </a:extLst>
          </p:cNvPr>
          <p:cNvPicPr>
            <a:picLocks noChangeAspect="1"/>
          </p:cNvPicPr>
          <p:nvPr/>
        </p:nvPicPr>
        <p:blipFill>
          <a:blip r:embed="rId3"/>
          <a:stretch>
            <a:fillRect/>
          </a:stretch>
        </p:blipFill>
        <p:spPr>
          <a:xfrm>
            <a:off x="6529958" y="0"/>
            <a:ext cx="2273706" cy="1312985"/>
          </a:xfrm>
          <a:prstGeom prst="rect">
            <a:avLst/>
          </a:prstGeom>
          <a:effectLst>
            <a:softEdge rad="317500"/>
          </a:effectLst>
        </p:spPr>
      </p:pic>
    </p:spTree>
    <p:extLst>
      <p:ext uri="{BB962C8B-B14F-4D97-AF65-F5344CB8AC3E}">
        <p14:creationId xmlns:p14="http://schemas.microsoft.com/office/powerpoint/2010/main" val="4161892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6F2E11-C911-4778-B839-093698CE4386}"/>
              </a:ext>
            </a:extLst>
          </p:cNvPr>
          <p:cNvSpPr txBox="1"/>
          <p:nvPr/>
        </p:nvSpPr>
        <p:spPr>
          <a:xfrm>
            <a:off x="2286000" y="1854149"/>
            <a:ext cx="6506308" cy="4801314"/>
          </a:xfrm>
          <a:prstGeom prst="rect">
            <a:avLst/>
          </a:prstGeom>
          <a:noFill/>
        </p:spPr>
        <p:txBody>
          <a:bodyPr wrap="square">
            <a:spAutoFit/>
          </a:bodyPr>
          <a:lstStyle/>
          <a:p>
            <a:pPr algn="l"/>
            <a:r>
              <a:rPr lang="en-GB" b="1" i="0" dirty="0">
                <a:solidFill>
                  <a:srgbClr val="0B0C0C"/>
                </a:solidFill>
                <a:effectLst/>
                <a:latin typeface="GDS Transport"/>
              </a:rPr>
              <a:t>Covid-19 </a:t>
            </a:r>
          </a:p>
          <a:p>
            <a:pPr algn="l"/>
            <a:r>
              <a:rPr lang="en-GB" b="1" i="0" dirty="0">
                <a:solidFill>
                  <a:srgbClr val="0B0C0C"/>
                </a:solidFill>
                <a:effectLst/>
                <a:latin typeface="GDS Transport"/>
              </a:rPr>
              <a:t>Quality of Education</a:t>
            </a:r>
          </a:p>
          <a:p>
            <a:pPr algn="l"/>
            <a:endParaRPr lang="en-GB" dirty="0">
              <a:solidFill>
                <a:srgbClr val="0B0C0C"/>
              </a:solidFill>
              <a:latin typeface="GDS Transport"/>
            </a:endParaRPr>
          </a:p>
          <a:p>
            <a:pPr algn="l"/>
            <a:r>
              <a:rPr lang="en-GB" b="0" i="0" dirty="0">
                <a:solidFill>
                  <a:srgbClr val="0B0C0C"/>
                </a:solidFill>
                <a:effectLst/>
                <a:latin typeface="GDS Transport"/>
              </a:rPr>
              <a:t>Inspectors recognise that providers may have been unable to implement the curriculum in the usual way during the COVID-19 pandemic. They will seek to understand how leaders and managers have adapted and prioritised the curriculum.</a:t>
            </a:r>
          </a:p>
          <a:p>
            <a:pPr algn="l"/>
            <a:endParaRPr lang="en-GB" dirty="0">
              <a:solidFill>
                <a:srgbClr val="0B0C0C"/>
              </a:solidFill>
              <a:latin typeface="GDS Transport"/>
            </a:endParaRPr>
          </a:p>
          <a:p>
            <a:pPr algn="l"/>
            <a:r>
              <a:rPr lang="en-GB" b="0" i="0" dirty="0">
                <a:solidFill>
                  <a:srgbClr val="0B0C0C"/>
                </a:solidFill>
                <a:effectLst/>
                <a:latin typeface="GDS Transport"/>
              </a:rPr>
              <a:t>This will include exploring how the provider implemented the curriculum remotely. </a:t>
            </a:r>
          </a:p>
          <a:p>
            <a:pPr algn="l"/>
            <a:endParaRPr lang="en-GB" dirty="0">
              <a:solidFill>
                <a:srgbClr val="0B0C0C"/>
              </a:solidFill>
              <a:latin typeface="GDS Transport"/>
            </a:endParaRPr>
          </a:p>
          <a:p>
            <a:pPr algn="l"/>
            <a:r>
              <a:rPr lang="en-GB" b="0" i="0" dirty="0">
                <a:solidFill>
                  <a:srgbClr val="0B0C0C"/>
                </a:solidFill>
                <a:effectLst/>
                <a:latin typeface="GDS Transport"/>
              </a:rPr>
              <a:t>Inspectors will also look at how managers and staff have been identifying learning gaps and any new starting points of learners and how managers and staff have been responding to that in their curriculum planning.</a:t>
            </a:r>
          </a:p>
          <a:p>
            <a:pPr algn="l"/>
            <a:endParaRPr lang="en-GB" dirty="0">
              <a:solidFill>
                <a:srgbClr val="0B0C0C"/>
              </a:solidFill>
              <a:latin typeface="GDS Transport"/>
            </a:endParaRPr>
          </a:p>
          <a:p>
            <a:pPr algn="l"/>
            <a:endParaRPr lang="en-GB" b="0" i="0" dirty="0">
              <a:solidFill>
                <a:srgbClr val="0B0C0C"/>
              </a:solidFill>
              <a:effectLst/>
              <a:latin typeface="GDS Transport"/>
            </a:endParaRPr>
          </a:p>
        </p:txBody>
      </p:sp>
      <p:pic>
        <p:nvPicPr>
          <p:cNvPr id="7" name="Picture 6">
            <a:extLst>
              <a:ext uri="{FF2B5EF4-FFF2-40B4-BE49-F238E27FC236}">
                <a16:creationId xmlns:a16="http://schemas.microsoft.com/office/drawing/2014/main" id="{96159E77-C83F-4FBE-88D2-0A4E132751D3}"/>
              </a:ext>
            </a:extLst>
          </p:cNvPr>
          <p:cNvPicPr>
            <a:picLocks noChangeAspect="1"/>
          </p:cNvPicPr>
          <p:nvPr/>
        </p:nvPicPr>
        <p:blipFill>
          <a:blip r:embed="rId2">
            <a:clrChange>
              <a:clrFrom>
                <a:srgbClr val="192D56"/>
              </a:clrFrom>
              <a:clrTo>
                <a:srgbClr val="192D56">
                  <a:alpha val="0"/>
                </a:srgbClr>
              </a:clrTo>
            </a:clrChange>
          </a:blip>
          <a:stretch>
            <a:fillRect/>
          </a:stretch>
        </p:blipFill>
        <p:spPr>
          <a:xfrm>
            <a:off x="4449273" y="434485"/>
            <a:ext cx="3820617" cy="2121145"/>
          </a:xfrm>
          <a:prstGeom prst="rect">
            <a:avLst/>
          </a:prstGeom>
          <a:effectLst>
            <a:softEdge rad="31750"/>
          </a:effectLst>
        </p:spPr>
      </p:pic>
    </p:spTree>
    <p:extLst>
      <p:ext uri="{BB962C8B-B14F-4D97-AF65-F5344CB8AC3E}">
        <p14:creationId xmlns:p14="http://schemas.microsoft.com/office/powerpoint/2010/main" val="4223843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3813DF-42D2-40F0-9B15-1300E5850485}"/>
              </a:ext>
            </a:extLst>
          </p:cNvPr>
          <p:cNvSpPr txBox="1"/>
          <p:nvPr/>
        </p:nvSpPr>
        <p:spPr>
          <a:xfrm>
            <a:off x="2391508" y="2002194"/>
            <a:ext cx="6529754" cy="3416320"/>
          </a:xfrm>
          <a:prstGeom prst="rect">
            <a:avLst/>
          </a:prstGeom>
          <a:noFill/>
        </p:spPr>
        <p:txBody>
          <a:bodyPr wrap="square">
            <a:spAutoFit/>
          </a:bodyPr>
          <a:lstStyle/>
          <a:p>
            <a:r>
              <a:rPr lang="en-GB" b="1" i="0" dirty="0">
                <a:solidFill>
                  <a:srgbClr val="0B0C0C"/>
                </a:solidFill>
                <a:effectLst/>
                <a:latin typeface="GDS Transport"/>
              </a:rPr>
              <a:t>Covid-19</a:t>
            </a:r>
          </a:p>
          <a:p>
            <a:r>
              <a:rPr lang="en-GB" b="1" i="0" dirty="0">
                <a:solidFill>
                  <a:srgbClr val="0B0C0C"/>
                </a:solidFill>
                <a:effectLst/>
                <a:latin typeface="GDS Transport"/>
              </a:rPr>
              <a:t>Personal Development</a:t>
            </a:r>
          </a:p>
          <a:p>
            <a:endParaRPr lang="en-GB" dirty="0">
              <a:solidFill>
                <a:srgbClr val="0B0C0C"/>
              </a:solidFill>
              <a:latin typeface="GDS Transport"/>
            </a:endParaRPr>
          </a:p>
          <a:p>
            <a:r>
              <a:rPr lang="en-GB" b="0" i="0" dirty="0">
                <a:solidFill>
                  <a:srgbClr val="0B0C0C"/>
                </a:solidFill>
                <a:effectLst/>
                <a:latin typeface="GDS Transport"/>
              </a:rPr>
              <a:t>When forming judgements about personal development, inspectors will seek to understand what took place before the pandemic, what the provider has in place currently and what its future plans are. </a:t>
            </a:r>
          </a:p>
          <a:p>
            <a:endParaRPr lang="en-GB" dirty="0">
              <a:solidFill>
                <a:srgbClr val="0B0C0C"/>
              </a:solidFill>
              <a:latin typeface="GDS Transport"/>
            </a:endParaRPr>
          </a:p>
          <a:p>
            <a:r>
              <a:rPr lang="en-GB" b="0" i="0" dirty="0">
                <a:solidFill>
                  <a:srgbClr val="0B0C0C"/>
                </a:solidFill>
                <a:effectLst/>
                <a:latin typeface="GDS Transport"/>
              </a:rPr>
              <a:t>Inspectors recognise that many elements of personal development that were in place before the pandemic may have been disrupted. Therefore, they will focus on understanding the steps that leaders have taken to offer or to restore a wide range of personal development opportunities.</a:t>
            </a:r>
            <a:endParaRPr lang="en-GB" dirty="0"/>
          </a:p>
        </p:txBody>
      </p:sp>
      <p:pic>
        <p:nvPicPr>
          <p:cNvPr id="4" name="Picture 3">
            <a:extLst>
              <a:ext uri="{FF2B5EF4-FFF2-40B4-BE49-F238E27FC236}">
                <a16:creationId xmlns:a16="http://schemas.microsoft.com/office/drawing/2014/main" id="{BAFF04DA-9E8C-4891-96F7-4DA446B3AB8C}"/>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4719834" y="620336"/>
            <a:ext cx="4093356" cy="2017356"/>
          </a:xfrm>
          <a:prstGeom prst="rect">
            <a:avLst/>
          </a:prstGeom>
          <a:effectLst>
            <a:softEdge rad="31750"/>
          </a:effectLst>
        </p:spPr>
      </p:pic>
    </p:spTree>
    <p:extLst>
      <p:ext uri="{BB962C8B-B14F-4D97-AF65-F5344CB8AC3E}">
        <p14:creationId xmlns:p14="http://schemas.microsoft.com/office/powerpoint/2010/main" val="458689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CC6CF0C-7A23-4E93-A09D-7C625FCC70A5}"/>
              </a:ext>
            </a:extLst>
          </p:cNvPr>
          <p:cNvSpPr txBox="1"/>
          <p:nvPr/>
        </p:nvSpPr>
        <p:spPr>
          <a:xfrm>
            <a:off x="2438400" y="487300"/>
            <a:ext cx="6166338" cy="4524315"/>
          </a:xfrm>
          <a:prstGeom prst="rect">
            <a:avLst/>
          </a:prstGeom>
          <a:noFill/>
        </p:spPr>
        <p:txBody>
          <a:bodyPr wrap="square">
            <a:spAutoFit/>
          </a:bodyPr>
          <a:lstStyle/>
          <a:p>
            <a:r>
              <a:rPr lang="en-GB" b="1" i="0" dirty="0">
                <a:solidFill>
                  <a:srgbClr val="0B0C0C"/>
                </a:solidFill>
                <a:effectLst/>
                <a:latin typeface="GDS Transport"/>
              </a:rPr>
              <a:t>Covid-19</a:t>
            </a:r>
          </a:p>
          <a:p>
            <a:pPr algn="l"/>
            <a:r>
              <a:rPr lang="en-GB" b="1" i="0" dirty="0">
                <a:solidFill>
                  <a:srgbClr val="0B0C0C"/>
                </a:solidFill>
                <a:effectLst/>
                <a:latin typeface="GDS Transport"/>
              </a:rPr>
              <a:t>Safeguarding</a:t>
            </a:r>
          </a:p>
          <a:p>
            <a:pPr algn="l"/>
            <a:endParaRPr lang="en-GB" dirty="0">
              <a:solidFill>
                <a:srgbClr val="0B0C0C"/>
              </a:solidFill>
              <a:latin typeface="GDS Transport"/>
            </a:endParaRPr>
          </a:p>
          <a:p>
            <a:pPr algn="l"/>
            <a:r>
              <a:rPr lang="en-GB" b="0" i="0" dirty="0">
                <a:solidFill>
                  <a:srgbClr val="0B0C0C"/>
                </a:solidFill>
                <a:effectLst/>
                <a:latin typeface="GDS Transport"/>
              </a:rPr>
              <a:t> Inspectors will consider how leaders and managers adapted approaches to safeguarding during the pandemic to make sure that:</a:t>
            </a:r>
          </a:p>
          <a:p>
            <a:pPr lvl="1">
              <a:buFont typeface="Arial" panose="020B0604020202020204" pitchFamily="34" charset="0"/>
              <a:buChar char="•"/>
            </a:pPr>
            <a:r>
              <a:rPr lang="en-GB" b="0" i="0" dirty="0">
                <a:solidFill>
                  <a:srgbClr val="0B0C0C"/>
                </a:solidFill>
                <a:effectLst/>
                <a:latin typeface="GDS Transport"/>
              </a:rPr>
              <a:t>vulnerable learners were prioritised for face-to-face education as necessary</a:t>
            </a:r>
          </a:p>
          <a:p>
            <a:pPr lvl="1">
              <a:buFont typeface="Arial" panose="020B0604020202020204" pitchFamily="34" charset="0"/>
              <a:buChar char="•"/>
            </a:pPr>
            <a:r>
              <a:rPr lang="en-GB" b="0" i="0" dirty="0">
                <a:solidFill>
                  <a:srgbClr val="0B0C0C"/>
                </a:solidFill>
                <a:effectLst/>
                <a:latin typeface="GDS Transport"/>
              </a:rPr>
              <a:t>safeguarding procedures remained effective for those receiving remote education, as well as those attending the provider</a:t>
            </a:r>
          </a:p>
          <a:p>
            <a:pPr algn="l"/>
            <a:endParaRPr lang="en-GB" b="0" i="0" dirty="0">
              <a:solidFill>
                <a:srgbClr val="0B0C0C"/>
              </a:solidFill>
              <a:effectLst/>
              <a:latin typeface="GDS Transport"/>
            </a:endParaRPr>
          </a:p>
          <a:p>
            <a:pPr algn="l"/>
            <a:r>
              <a:rPr lang="en-GB" b="0" i="0" dirty="0">
                <a:solidFill>
                  <a:srgbClr val="0B0C0C"/>
                </a:solidFill>
                <a:effectLst/>
                <a:latin typeface="GDS Transport"/>
              </a:rPr>
              <a:t>Inspectors will discuss how safeguarding arrangements have changed over time due to the pandemic, and how leaders and managers have made sure that they remain effective.</a:t>
            </a:r>
          </a:p>
          <a:p>
            <a:pPr algn="l"/>
            <a:endParaRPr lang="en-GB" b="0" i="0" dirty="0">
              <a:solidFill>
                <a:srgbClr val="0B0C0C"/>
              </a:solidFill>
              <a:effectLst/>
              <a:latin typeface="GDS Transport"/>
            </a:endParaRPr>
          </a:p>
        </p:txBody>
      </p:sp>
      <p:pic>
        <p:nvPicPr>
          <p:cNvPr id="7" name="Picture 6">
            <a:extLst>
              <a:ext uri="{FF2B5EF4-FFF2-40B4-BE49-F238E27FC236}">
                <a16:creationId xmlns:a16="http://schemas.microsoft.com/office/drawing/2014/main" id="{98649C54-D9C6-4826-88B2-9F69AE3E4F82}"/>
              </a:ext>
            </a:extLst>
          </p:cNvPr>
          <p:cNvPicPr>
            <a:picLocks noChangeAspect="1"/>
          </p:cNvPicPr>
          <p:nvPr/>
        </p:nvPicPr>
        <p:blipFill>
          <a:blip r:embed="rId2"/>
          <a:stretch>
            <a:fillRect/>
          </a:stretch>
        </p:blipFill>
        <p:spPr>
          <a:xfrm>
            <a:off x="4304567" y="4800599"/>
            <a:ext cx="2152650" cy="1828800"/>
          </a:xfrm>
          <a:prstGeom prst="rect">
            <a:avLst/>
          </a:prstGeom>
        </p:spPr>
      </p:pic>
    </p:spTree>
    <p:extLst>
      <p:ext uri="{BB962C8B-B14F-4D97-AF65-F5344CB8AC3E}">
        <p14:creationId xmlns:p14="http://schemas.microsoft.com/office/powerpoint/2010/main" val="1728206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CA58672-DBC0-48C0-8A90-4B04C61EA41E}"/>
              </a:ext>
            </a:extLst>
          </p:cNvPr>
          <p:cNvPicPr>
            <a:picLocks noChangeAspect="1"/>
          </p:cNvPicPr>
          <p:nvPr/>
        </p:nvPicPr>
        <p:blipFill>
          <a:blip r:embed="rId2"/>
          <a:stretch>
            <a:fillRect/>
          </a:stretch>
        </p:blipFill>
        <p:spPr>
          <a:xfrm>
            <a:off x="2743654" y="478165"/>
            <a:ext cx="4606715" cy="6204769"/>
          </a:xfrm>
          <a:prstGeom prst="rect">
            <a:avLst/>
          </a:prstGeom>
        </p:spPr>
      </p:pic>
      <p:sp>
        <p:nvSpPr>
          <p:cNvPr id="8" name="TextBox 7">
            <a:extLst>
              <a:ext uri="{FF2B5EF4-FFF2-40B4-BE49-F238E27FC236}">
                <a16:creationId xmlns:a16="http://schemas.microsoft.com/office/drawing/2014/main" id="{CE51F053-C80B-43E1-A092-48BB05E4DB45}"/>
              </a:ext>
            </a:extLst>
          </p:cNvPr>
          <p:cNvSpPr txBox="1"/>
          <p:nvPr/>
        </p:nvSpPr>
        <p:spPr>
          <a:xfrm>
            <a:off x="2684584" y="108053"/>
            <a:ext cx="1781907" cy="369332"/>
          </a:xfrm>
          <a:prstGeom prst="rect">
            <a:avLst/>
          </a:prstGeom>
          <a:noFill/>
        </p:spPr>
        <p:txBody>
          <a:bodyPr wrap="square">
            <a:spAutoFit/>
          </a:bodyPr>
          <a:lstStyle/>
          <a:p>
            <a:r>
              <a:rPr lang="en-GB" b="1" i="0" dirty="0">
                <a:solidFill>
                  <a:srgbClr val="0B0C0C"/>
                </a:solidFill>
                <a:effectLst/>
                <a:latin typeface="GDS Transport"/>
              </a:rPr>
              <a:t>48 Hour Plan</a:t>
            </a:r>
          </a:p>
        </p:txBody>
      </p:sp>
    </p:spTree>
    <p:extLst>
      <p:ext uri="{BB962C8B-B14F-4D97-AF65-F5344CB8AC3E}">
        <p14:creationId xmlns:p14="http://schemas.microsoft.com/office/powerpoint/2010/main" val="2103107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8AD12C-9B1C-410C-9721-D7C6FEA7B948}"/>
              </a:ext>
            </a:extLst>
          </p:cNvPr>
          <p:cNvSpPr txBox="1"/>
          <p:nvPr/>
        </p:nvSpPr>
        <p:spPr>
          <a:xfrm>
            <a:off x="2379786" y="394692"/>
            <a:ext cx="6224952" cy="6463308"/>
          </a:xfrm>
          <a:prstGeom prst="rect">
            <a:avLst/>
          </a:prstGeom>
          <a:noFill/>
        </p:spPr>
        <p:txBody>
          <a:bodyPr wrap="square" rtlCol="0">
            <a:spAutoFit/>
          </a:bodyPr>
          <a:lstStyle/>
          <a:p>
            <a:r>
              <a:rPr lang="en-GB" dirty="0"/>
              <a:t>				Introductory conversations</a:t>
            </a:r>
          </a:p>
          <a:p>
            <a:r>
              <a:rPr lang="en-GB" dirty="0"/>
              <a:t>					</a:t>
            </a:r>
          </a:p>
          <a:p>
            <a:r>
              <a:rPr lang="en-GB" dirty="0"/>
              <a:t>					Inspection	</a:t>
            </a:r>
          </a:p>
          <a:p>
            <a:endParaRPr lang="en-GB" dirty="0"/>
          </a:p>
          <a:p>
            <a:endParaRPr lang="en-GB" dirty="0"/>
          </a:p>
          <a:p>
            <a:r>
              <a:rPr lang="en-GB" dirty="0"/>
              <a:t>				OFSTED DEEP DIVE</a:t>
            </a:r>
          </a:p>
          <a:p>
            <a:endParaRPr lang="en-GB" dirty="0"/>
          </a:p>
          <a:p>
            <a:r>
              <a:rPr lang="en-GB" dirty="0"/>
              <a:t>Learners                   Lesson Visits                   Senior Leaders</a:t>
            </a:r>
          </a:p>
          <a:p>
            <a:endParaRPr lang="en-GB" dirty="0"/>
          </a:p>
          <a:p>
            <a:endParaRPr lang="en-GB" dirty="0"/>
          </a:p>
          <a:p>
            <a:endParaRPr lang="en-GB" dirty="0"/>
          </a:p>
          <a:p>
            <a:r>
              <a:rPr lang="en-GB" dirty="0"/>
              <a:t>Tutors/Assessors                        Work Scrutiny                           Data</a:t>
            </a:r>
          </a:p>
          <a:p>
            <a:endParaRPr lang="en-GB" dirty="0"/>
          </a:p>
          <a:p>
            <a:endParaRPr lang="en-GB" dirty="0"/>
          </a:p>
          <a:p>
            <a:endParaRPr lang="en-GB" dirty="0"/>
          </a:p>
          <a:p>
            <a:r>
              <a:rPr lang="en-GB" dirty="0"/>
              <a:t>				Bringing it together     </a:t>
            </a:r>
          </a:p>
          <a:p>
            <a:endParaRPr lang="en-GB" dirty="0"/>
          </a:p>
          <a:p>
            <a:r>
              <a:rPr lang="en-GB" dirty="0"/>
              <a:t>		</a:t>
            </a:r>
          </a:p>
          <a:p>
            <a:r>
              <a:rPr lang="en-GB" dirty="0"/>
              <a:t>		Connecting evidence to reach a judgment  </a:t>
            </a:r>
          </a:p>
          <a:p>
            <a:endParaRPr lang="en-GB" dirty="0"/>
          </a:p>
          <a:p>
            <a:r>
              <a:rPr lang="en-GB" dirty="0"/>
              <a:t>					</a:t>
            </a:r>
          </a:p>
          <a:p>
            <a:r>
              <a:rPr lang="en-GB" dirty="0"/>
              <a:t>					Grading and report    </a:t>
            </a:r>
          </a:p>
          <a:p>
            <a:endParaRPr lang="en-GB" dirty="0"/>
          </a:p>
        </p:txBody>
      </p:sp>
      <p:cxnSp>
        <p:nvCxnSpPr>
          <p:cNvPr id="5" name="Straight Arrow Connector 4">
            <a:extLst>
              <a:ext uri="{FF2B5EF4-FFF2-40B4-BE49-F238E27FC236}">
                <a16:creationId xmlns:a16="http://schemas.microsoft.com/office/drawing/2014/main" id="{F5AC3DD8-5D27-4973-BC43-58C522BCEDEE}"/>
              </a:ext>
            </a:extLst>
          </p:cNvPr>
          <p:cNvCxnSpPr/>
          <p:nvPr/>
        </p:nvCxnSpPr>
        <p:spPr>
          <a:xfrm>
            <a:off x="5275385" y="1324708"/>
            <a:ext cx="0" cy="3634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221CDE4-F5B9-437E-89C5-DBB541E1E974}"/>
              </a:ext>
            </a:extLst>
          </p:cNvPr>
          <p:cNvCxnSpPr>
            <a:cxnSpLocks/>
          </p:cNvCxnSpPr>
          <p:nvPr/>
        </p:nvCxnSpPr>
        <p:spPr>
          <a:xfrm>
            <a:off x="2379786" y="2937741"/>
            <a:ext cx="588498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EFE9FA08-6FF3-4869-B982-CDE3F9AAF0D2}"/>
              </a:ext>
            </a:extLst>
          </p:cNvPr>
          <p:cNvCxnSpPr/>
          <p:nvPr/>
        </p:nvCxnSpPr>
        <p:spPr>
          <a:xfrm>
            <a:off x="3645877" y="2937741"/>
            <a:ext cx="0" cy="3634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ACAAF3AF-1E0E-4C5D-9BE2-3F79206AA710}"/>
              </a:ext>
            </a:extLst>
          </p:cNvPr>
          <p:cNvCxnSpPr/>
          <p:nvPr/>
        </p:nvCxnSpPr>
        <p:spPr>
          <a:xfrm>
            <a:off x="6002215" y="2937741"/>
            <a:ext cx="0" cy="3634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92B2853C-4597-4743-9678-72F241FF08A8}"/>
              </a:ext>
            </a:extLst>
          </p:cNvPr>
          <p:cNvCxnSpPr/>
          <p:nvPr/>
        </p:nvCxnSpPr>
        <p:spPr>
          <a:xfrm>
            <a:off x="8264770" y="2937741"/>
            <a:ext cx="0" cy="3634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45ABCF52-52D8-40C3-871C-1F0274D8E7FF}"/>
              </a:ext>
            </a:extLst>
          </p:cNvPr>
          <p:cNvCxnSpPr/>
          <p:nvPr/>
        </p:nvCxnSpPr>
        <p:spPr>
          <a:xfrm flipV="1">
            <a:off x="2379786" y="2579077"/>
            <a:ext cx="0" cy="3586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21E0D065-0134-440C-8672-E038B09DC9A6}"/>
              </a:ext>
            </a:extLst>
          </p:cNvPr>
          <p:cNvCxnSpPr/>
          <p:nvPr/>
        </p:nvCxnSpPr>
        <p:spPr>
          <a:xfrm flipV="1">
            <a:off x="4771294" y="2579077"/>
            <a:ext cx="0" cy="3586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4049AEA4-E64D-46AC-86BD-6AEE7BEB110B}"/>
              </a:ext>
            </a:extLst>
          </p:cNvPr>
          <p:cNvCxnSpPr/>
          <p:nvPr/>
        </p:nvCxnSpPr>
        <p:spPr>
          <a:xfrm flipV="1">
            <a:off x="6975233" y="2579077"/>
            <a:ext cx="0" cy="35866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2B506504-EA6A-40F1-9101-D6FF261F51DB}"/>
              </a:ext>
            </a:extLst>
          </p:cNvPr>
          <p:cNvCxnSpPr>
            <a:cxnSpLocks/>
          </p:cNvCxnSpPr>
          <p:nvPr/>
        </p:nvCxnSpPr>
        <p:spPr>
          <a:xfrm>
            <a:off x="5732585" y="3880339"/>
            <a:ext cx="0" cy="6095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9431B15E-A386-4213-9B71-8A6BF6279EA8}"/>
              </a:ext>
            </a:extLst>
          </p:cNvPr>
          <p:cNvCxnSpPr>
            <a:cxnSpLocks/>
          </p:cNvCxnSpPr>
          <p:nvPr/>
        </p:nvCxnSpPr>
        <p:spPr>
          <a:xfrm flipV="1">
            <a:off x="5158156" y="3880339"/>
            <a:ext cx="0" cy="60959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FC6413AB-3C33-4CBC-8EC0-7E6E63C13267}"/>
              </a:ext>
            </a:extLst>
          </p:cNvPr>
          <p:cNvCxnSpPr/>
          <p:nvPr/>
        </p:nvCxnSpPr>
        <p:spPr>
          <a:xfrm>
            <a:off x="5275385" y="715108"/>
            <a:ext cx="0" cy="3634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5D3534BE-7228-4C0C-8B9C-78EE5A84426A}"/>
              </a:ext>
            </a:extLst>
          </p:cNvPr>
          <p:cNvCxnSpPr/>
          <p:nvPr/>
        </p:nvCxnSpPr>
        <p:spPr>
          <a:xfrm>
            <a:off x="5439508" y="4911969"/>
            <a:ext cx="0" cy="3634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EFD40B00-0BE8-4265-A208-3BAC257F0CED}"/>
              </a:ext>
            </a:extLst>
          </p:cNvPr>
          <p:cNvCxnSpPr/>
          <p:nvPr/>
        </p:nvCxnSpPr>
        <p:spPr>
          <a:xfrm>
            <a:off x="5439508" y="5709139"/>
            <a:ext cx="0" cy="3634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53385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E1DD009-72EF-431E-95DF-6E451D409176}"/>
              </a:ext>
            </a:extLst>
          </p:cNvPr>
          <p:cNvSpPr>
            <a:spLocks noChangeArrowheads="1"/>
          </p:cNvSpPr>
          <p:nvPr/>
        </p:nvSpPr>
        <p:spPr bwMode="auto">
          <a:xfrm>
            <a:off x="2227385" y="3273670"/>
            <a:ext cx="6811107" cy="5333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220" tIns="126960" rIns="91440" bIns="1269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96D2DBD3-4B8D-4015-8CE0-E79CCFCE6A2A}"/>
              </a:ext>
            </a:extLst>
          </p:cNvPr>
          <p:cNvSpPr txBox="1"/>
          <p:nvPr/>
        </p:nvSpPr>
        <p:spPr>
          <a:xfrm>
            <a:off x="2286000" y="140677"/>
            <a:ext cx="6752492" cy="6586418"/>
          </a:xfrm>
          <a:prstGeom prst="rect">
            <a:avLst/>
          </a:prstGeom>
          <a:noFill/>
        </p:spPr>
        <p:txBody>
          <a:bodyPr wrap="square">
            <a:spAutoFit/>
          </a:bodyPr>
          <a:lstStyle/>
          <a:p>
            <a:pPr defTabSz="914400" eaLnBrk="0" fontAlgn="base" hangingPunct="0">
              <a:spcBef>
                <a:spcPct val="0"/>
              </a:spcBef>
              <a:spcAft>
                <a:spcPct val="0"/>
              </a:spcAft>
            </a:pPr>
            <a:r>
              <a:rPr lang="en-GB" b="0" i="0" dirty="0">
                <a:solidFill>
                  <a:srgbClr val="0B0C0C"/>
                </a:solidFill>
                <a:effectLst/>
                <a:latin typeface="GDS Transport"/>
              </a:rPr>
              <a:t>To ensure that the lead inspector has a clear understanding of the scope and range of provision and information needed to plan the logistics of the inspection, the nominee will send the following information, as applicable, as soon as possible:</a:t>
            </a: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details of the courses/</a:t>
            </a:r>
            <a:r>
              <a:rPr kumimoji="0" lang="en-US" altLang="en-US" sz="1400" b="0" i="0" u="none" strike="noStrike" cap="none" normalizeH="0" baseline="0" dirty="0" err="1">
                <a:ln>
                  <a:noFill/>
                </a:ln>
                <a:solidFill>
                  <a:srgbClr val="0B0C0C"/>
                </a:solidFill>
                <a:effectLst/>
                <a:latin typeface="GDS Transport"/>
              </a:rPr>
              <a:t>programmes</a:t>
            </a:r>
            <a:r>
              <a:rPr kumimoji="0" lang="en-US" altLang="en-US" sz="1400" b="0" i="0" u="none" strike="noStrike" cap="none" normalizeH="0" baseline="0" dirty="0">
                <a:ln>
                  <a:noFill/>
                </a:ln>
                <a:solidFill>
                  <a:srgbClr val="0B0C0C"/>
                </a:solidFill>
                <a:effectLst/>
                <a:latin typeface="GDS Transport"/>
              </a:rPr>
              <a:t> being delivered and their mode of delivery, including through remote and/or online delivery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timetables for lessons/sessions/lectures/seminars/workshops or other learning activities during the week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a list of provider staff and a diagram of the </a:t>
            </a:r>
            <a:r>
              <a:rPr kumimoji="0" lang="en-US" altLang="en-US" sz="1400" b="0" i="0" u="none" strike="noStrike" cap="none" normalizeH="0" baseline="0" dirty="0" err="1">
                <a:ln>
                  <a:noFill/>
                </a:ln>
                <a:solidFill>
                  <a:srgbClr val="0B0C0C"/>
                </a:solidFill>
                <a:effectLst/>
                <a:latin typeface="GDS Transport"/>
              </a:rPr>
              <a:t>organisational</a:t>
            </a:r>
            <a:r>
              <a:rPr kumimoji="0" lang="en-US" altLang="en-US" sz="1400" b="0" i="0" u="none" strike="noStrike" cap="none" normalizeH="0" baseline="0" dirty="0">
                <a:ln>
                  <a:noFill/>
                </a:ln>
                <a:solidFill>
                  <a:srgbClr val="0B0C0C"/>
                </a:solidFill>
                <a:effectLst/>
                <a:latin typeface="GDS Transport"/>
              </a:rPr>
              <a:t> structure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the geographical spread of training premises and learners, particularly work-based learners and apprentices, according to regions or sub-regions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the names and location of employers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the names and location of subcontractors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contact information for key staff</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the current number of learners in the following age groups: 14 to 16; 16 to 18; 19+the current overall number of learners (excluding apprentices) at level 1 or below, level 2, level 3 and level 4/5, by subject area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the current number of apprentices at each level, according to age groups: 16 to 18, 19 to 24, and 25+, by subject area and by apprenticeship framework or standard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the current number of learners following employability </a:t>
            </a:r>
            <a:r>
              <a:rPr kumimoji="0" lang="en-US" altLang="en-US" sz="1400" b="0" i="0" u="none" strike="noStrike" cap="none" normalizeH="0" baseline="0" dirty="0" err="1">
                <a:ln>
                  <a:noFill/>
                </a:ln>
                <a:solidFill>
                  <a:srgbClr val="0B0C0C"/>
                </a:solidFill>
                <a:effectLst/>
                <a:latin typeface="GDS Transport"/>
              </a:rPr>
              <a:t>programmes</a:t>
            </a:r>
            <a:r>
              <a:rPr kumimoji="0" lang="en-US" altLang="en-US" sz="1400" b="0" i="0" u="none" strike="noStrike" cap="none" normalizeH="0" baseline="0" dirty="0">
                <a:ln>
                  <a:noFill/>
                </a:ln>
                <a:solidFill>
                  <a:srgbClr val="0B0C0C"/>
                </a:solidFill>
                <a:effectLst/>
                <a:latin typeface="GDS Transport"/>
              </a:rPr>
              <a:t> and those who have attended in the previous 12 months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details of learners who are on a study </a:t>
            </a:r>
            <a:r>
              <a:rPr kumimoji="0" lang="en-US" altLang="en-US" sz="1400" b="0" i="0" u="none" strike="noStrike" cap="none" normalizeH="0" baseline="0" dirty="0" err="1">
                <a:ln>
                  <a:noFill/>
                </a:ln>
                <a:solidFill>
                  <a:srgbClr val="0B0C0C"/>
                </a:solidFill>
                <a:effectLst/>
                <a:latin typeface="GDS Transport"/>
              </a:rPr>
              <a:t>programme</a:t>
            </a:r>
            <a:r>
              <a:rPr kumimoji="0" lang="en-US" altLang="en-US" sz="1400" b="0" i="0" u="none" strike="noStrike" cap="none" normalizeH="0" baseline="0" dirty="0">
                <a:ln>
                  <a:noFill/>
                </a:ln>
                <a:solidFill>
                  <a:srgbClr val="0B0C0C"/>
                </a:solidFill>
                <a:effectLst/>
                <a:latin typeface="GDS Transport"/>
              </a:rPr>
              <a:t> but who are not working towards a substantial qualification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the current number of learners following traineeships and those who have attended in the previous 12 months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the current number of learners on community learning </a:t>
            </a:r>
            <a:r>
              <a:rPr kumimoji="0" lang="en-US" altLang="en-US" sz="1400" b="0" i="0" u="none" strike="noStrike" cap="none" normalizeH="0" baseline="0" dirty="0" err="1">
                <a:ln>
                  <a:noFill/>
                </a:ln>
                <a:solidFill>
                  <a:srgbClr val="0B0C0C"/>
                </a:solidFill>
                <a:effectLst/>
                <a:latin typeface="GDS Transport"/>
              </a:rPr>
              <a:t>programmes</a:t>
            </a:r>
            <a:r>
              <a:rPr kumimoji="0" lang="en-US" altLang="en-US" sz="1400" b="0" i="0" u="none" strike="noStrike" cap="none" normalizeH="0" baseline="0" dirty="0">
                <a:ln>
                  <a:noFill/>
                </a:ln>
                <a:solidFill>
                  <a:srgbClr val="0B0C0C"/>
                </a:solidFill>
                <a:effectLst/>
                <a:latin typeface="GDS Transport"/>
              </a:rPr>
              <a:t> and those who have attended in the previous 12 months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400" b="0" i="0" u="none" strike="noStrike" cap="none" normalizeH="0" baseline="0" dirty="0">
                <a:ln>
                  <a:noFill/>
                </a:ln>
                <a:solidFill>
                  <a:srgbClr val="0B0C0C"/>
                </a:solidFill>
                <a:effectLst/>
                <a:latin typeface="GDS Transport"/>
              </a:rPr>
              <a:t>the current number of learners with SEND and the number of learners for whom high-needs funding is received, and their particular needs</a:t>
            </a:r>
          </a:p>
        </p:txBody>
      </p:sp>
    </p:spTree>
    <p:extLst>
      <p:ext uri="{BB962C8B-B14F-4D97-AF65-F5344CB8AC3E}">
        <p14:creationId xmlns:p14="http://schemas.microsoft.com/office/powerpoint/2010/main" val="613120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748136-6D10-4E39-9D28-3103DBBE2339}"/>
              </a:ext>
            </a:extLst>
          </p:cNvPr>
          <p:cNvPicPr>
            <a:picLocks noChangeAspect="1"/>
          </p:cNvPicPr>
          <p:nvPr/>
        </p:nvPicPr>
        <p:blipFill>
          <a:blip r:embed="rId3"/>
          <a:stretch>
            <a:fillRect/>
          </a:stretch>
        </p:blipFill>
        <p:spPr>
          <a:xfrm>
            <a:off x="3384108" y="1034377"/>
            <a:ext cx="3665322" cy="3104303"/>
          </a:xfrm>
          <a:prstGeom prst="rect">
            <a:avLst/>
          </a:prstGeom>
        </p:spPr>
      </p:pic>
      <p:sp>
        <p:nvSpPr>
          <p:cNvPr id="4" name="Title 1">
            <a:extLst>
              <a:ext uri="{FF2B5EF4-FFF2-40B4-BE49-F238E27FC236}">
                <a16:creationId xmlns:a16="http://schemas.microsoft.com/office/drawing/2014/main" id="{5DED6B5A-F874-4F4B-BFE2-28C7E1062467}"/>
              </a:ext>
            </a:extLst>
          </p:cNvPr>
          <p:cNvSpPr txBox="1">
            <a:spLocks/>
          </p:cNvSpPr>
          <p:nvPr/>
        </p:nvSpPr>
        <p:spPr>
          <a:xfrm>
            <a:off x="1465309" y="299365"/>
            <a:ext cx="7772400" cy="1470025"/>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dirty="0"/>
              <a:t>Deep Dives</a:t>
            </a:r>
          </a:p>
        </p:txBody>
      </p:sp>
      <p:sp>
        <p:nvSpPr>
          <p:cNvPr id="6" name="TextBox 5">
            <a:extLst>
              <a:ext uri="{FF2B5EF4-FFF2-40B4-BE49-F238E27FC236}">
                <a16:creationId xmlns:a16="http://schemas.microsoft.com/office/drawing/2014/main" id="{BC39A996-C183-4B4B-8202-77043637EA85}"/>
              </a:ext>
            </a:extLst>
          </p:cNvPr>
          <p:cNvSpPr txBox="1"/>
          <p:nvPr/>
        </p:nvSpPr>
        <p:spPr>
          <a:xfrm>
            <a:off x="2907323" y="4176154"/>
            <a:ext cx="4618892" cy="2585323"/>
          </a:xfrm>
          <a:prstGeom prst="rect">
            <a:avLst/>
          </a:prstGeom>
          <a:noFill/>
        </p:spPr>
        <p:txBody>
          <a:bodyPr wrap="square">
            <a:spAutoFit/>
          </a:bodyPr>
          <a:lstStyle/>
          <a:p>
            <a:pPr algn="ctr"/>
            <a:r>
              <a:rPr lang="en-GB" b="0" i="1" dirty="0">
                <a:solidFill>
                  <a:srgbClr val="000000"/>
                </a:solidFill>
                <a:effectLst/>
                <a:latin typeface="proxima-nova"/>
              </a:rPr>
              <a:t>‘A deep dive… involves gathering evidence on the </a:t>
            </a:r>
            <a:r>
              <a:rPr lang="en-GB" b="0" i="1" u="none" strike="noStrike" dirty="0">
                <a:solidFill>
                  <a:srgbClr val="0095AA"/>
                </a:solidFill>
                <a:effectLst/>
                <a:latin typeface="proxima-nova"/>
              </a:rPr>
              <a:t>curriculum intent, implementation and impact</a:t>
            </a:r>
            <a:r>
              <a:rPr lang="en-GB" b="0" i="1" dirty="0">
                <a:solidFill>
                  <a:srgbClr val="000000"/>
                </a:solidFill>
                <a:effectLst/>
                <a:latin typeface="proxima-nova"/>
              </a:rPr>
              <a:t> over a sample of subjects, topics or aspects. This is done in collaboration with leaders, tutors and learners. The intent of the deep dive is to seek to interrogate and establish a coherent evidence base on the quality of education.’</a:t>
            </a:r>
            <a:endParaRPr lang="en-GB" b="0" i="0" dirty="0">
              <a:solidFill>
                <a:srgbClr val="000000"/>
              </a:solidFill>
              <a:effectLst/>
              <a:latin typeface="proxima-nova"/>
            </a:endParaRPr>
          </a:p>
          <a:p>
            <a:pPr algn="ctr"/>
            <a:r>
              <a:rPr lang="en-GB" b="1" i="0" dirty="0">
                <a:solidFill>
                  <a:srgbClr val="1F1F1F"/>
                </a:solidFill>
                <a:effectLst/>
                <a:latin typeface="proxima-nova"/>
              </a:rPr>
              <a:t>Inspecting the curriculum, Ofsted</a:t>
            </a:r>
            <a:endParaRPr lang="en-GB" b="0" i="0" dirty="0">
              <a:solidFill>
                <a:srgbClr val="1F1F1F"/>
              </a:solidFill>
              <a:effectLst/>
              <a:latin typeface="proxima-nova"/>
            </a:endParaRPr>
          </a:p>
        </p:txBody>
      </p:sp>
    </p:spTree>
    <p:extLst>
      <p:ext uri="{BB962C8B-B14F-4D97-AF65-F5344CB8AC3E}">
        <p14:creationId xmlns:p14="http://schemas.microsoft.com/office/powerpoint/2010/main" val="3653457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626A0D-C331-416F-BB87-735D2A18A9A4}"/>
              </a:ext>
            </a:extLst>
          </p:cNvPr>
          <p:cNvSpPr txBox="1"/>
          <p:nvPr/>
        </p:nvSpPr>
        <p:spPr>
          <a:xfrm>
            <a:off x="2473568" y="791703"/>
            <a:ext cx="6412523" cy="3970318"/>
          </a:xfrm>
          <a:prstGeom prst="rect">
            <a:avLst/>
          </a:prstGeom>
          <a:noFill/>
        </p:spPr>
        <p:txBody>
          <a:bodyPr wrap="square">
            <a:spAutoFit/>
          </a:bodyPr>
          <a:lstStyle/>
          <a:p>
            <a:pPr algn="l"/>
            <a:r>
              <a:rPr lang="en-GB" b="0" i="0" dirty="0">
                <a:effectLst/>
                <a:latin typeface="proxima-nova"/>
              </a:rPr>
              <a:t>Key Questions</a:t>
            </a:r>
          </a:p>
          <a:p>
            <a:pPr algn="l">
              <a:buFont typeface="Arial" panose="020B0604020202020204" pitchFamily="34" charset="0"/>
              <a:buChar char="•"/>
            </a:pPr>
            <a:endParaRPr lang="en-GB" dirty="0">
              <a:latin typeface="proxima-nova"/>
            </a:endParaRPr>
          </a:p>
          <a:p>
            <a:pPr algn="l">
              <a:buFont typeface="Arial" panose="020B0604020202020204" pitchFamily="34" charset="0"/>
              <a:buChar char="•"/>
            </a:pPr>
            <a:r>
              <a:rPr lang="en-GB" b="0" i="0" dirty="0">
                <a:effectLst/>
                <a:latin typeface="proxima-nova"/>
              </a:rPr>
              <a:t>How have you </a:t>
            </a:r>
            <a:r>
              <a:rPr lang="en-GB" b="0" i="0" strike="noStrike" dirty="0">
                <a:effectLst/>
                <a:latin typeface="proxima-nova"/>
              </a:rPr>
              <a:t>designed your curriculum?</a:t>
            </a:r>
            <a:r>
              <a:rPr lang="en-GB" b="0" i="0" dirty="0">
                <a:effectLst/>
                <a:latin typeface="proxima-nova"/>
              </a:rPr>
              <a:t> </a:t>
            </a:r>
          </a:p>
          <a:p>
            <a:pPr algn="l">
              <a:buFont typeface="Arial" panose="020B0604020202020204" pitchFamily="34" charset="0"/>
              <a:buChar char="•"/>
            </a:pPr>
            <a:endParaRPr lang="en-GB" dirty="0">
              <a:latin typeface="proxima-nova"/>
            </a:endParaRPr>
          </a:p>
          <a:p>
            <a:pPr algn="l">
              <a:buFont typeface="Arial" panose="020B0604020202020204" pitchFamily="34" charset="0"/>
              <a:buChar char="•"/>
            </a:pPr>
            <a:r>
              <a:rPr lang="en-GB" b="0" i="0" dirty="0">
                <a:effectLst/>
                <a:latin typeface="proxima-nova"/>
              </a:rPr>
              <a:t>How is your </a:t>
            </a:r>
            <a:r>
              <a:rPr lang="en-GB" b="0" i="0" strike="noStrike" dirty="0">
                <a:effectLst/>
                <a:latin typeface="proxima-nova"/>
              </a:rPr>
              <a:t>curriculum ambitious</a:t>
            </a:r>
            <a:r>
              <a:rPr lang="en-GB" b="0" i="0" dirty="0">
                <a:effectLst/>
                <a:latin typeface="proxima-nova"/>
              </a:rPr>
              <a:t> for all learners?</a:t>
            </a:r>
          </a:p>
          <a:p>
            <a:pPr algn="l"/>
            <a:endParaRPr lang="en-GB" b="0" i="0" dirty="0">
              <a:effectLst/>
              <a:latin typeface="proxima-nova"/>
            </a:endParaRPr>
          </a:p>
          <a:p>
            <a:pPr algn="l">
              <a:buFont typeface="Arial" panose="020B0604020202020204" pitchFamily="34" charset="0"/>
              <a:buChar char="•"/>
            </a:pPr>
            <a:r>
              <a:rPr lang="en-GB" b="0" i="0" dirty="0">
                <a:effectLst/>
                <a:latin typeface="proxima-nova"/>
              </a:rPr>
              <a:t>How does your curriculum support the Council’s priorities?</a:t>
            </a:r>
            <a:endParaRPr lang="en-GB" dirty="0">
              <a:latin typeface="proxima-nova"/>
            </a:endParaRPr>
          </a:p>
          <a:p>
            <a:pPr algn="l">
              <a:buFont typeface="Arial" panose="020B0604020202020204" pitchFamily="34" charset="0"/>
              <a:buChar char="•"/>
            </a:pPr>
            <a:endParaRPr lang="en-GB" b="0" i="0" dirty="0">
              <a:effectLst/>
              <a:latin typeface="proxima-nova"/>
            </a:endParaRPr>
          </a:p>
          <a:p>
            <a:pPr algn="l">
              <a:buFont typeface="Arial" panose="020B0604020202020204" pitchFamily="34" charset="0"/>
              <a:buChar char="•"/>
            </a:pPr>
            <a:r>
              <a:rPr lang="en-GB" dirty="0">
                <a:latin typeface="proxima-nova"/>
              </a:rPr>
              <a:t>How did you safeguard learners effectively during the pandemic?</a:t>
            </a:r>
          </a:p>
          <a:p>
            <a:pPr algn="l">
              <a:buFont typeface="Arial" panose="020B0604020202020204" pitchFamily="34" charset="0"/>
              <a:buChar char="•"/>
            </a:pPr>
            <a:endParaRPr lang="en-GB" b="0" i="0" dirty="0">
              <a:effectLst/>
              <a:latin typeface="proxima-nova"/>
            </a:endParaRPr>
          </a:p>
          <a:p>
            <a:pPr algn="l">
              <a:buFont typeface="Arial" panose="020B0604020202020204" pitchFamily="34" charset="0"/>
              <a:buChar char="•"/>
            </a:pPr>
            <a:r>
              <a:rPr lang="en-GB" dirty="0">
                <a:latin typeface="proxima-nova"/>
              </a:rPr>
              <a:t>How did governance operate effectively during the pandemic?</a:t>
            </a:r>
          </a:p>
          <a:p>
            <a:pPr algn="l">
              <a:buFont typeface="Arial" panose="020B0604020202020204" pitchFamily="34" charset="0"/>
              <a:buChar char="•"/>
            </a:pPr>
            <a:endParaRPr lang="en-GB" b="0" i="0" dirty="0">
              <a:effectLst/>
              <a:latin typeface="proxima-nova"/>
            </a:endParaRPr>
          </a:p>
          <a:p>
            <a:pPr algn="l">
              <a:buFont typeface="Arial" panose="020B0604020202020204" pitchFamily="34" charset="0"/>
              <a:buChar char="•"/>
            </a:pPr>
            <a:r>
              <a:rPr lang="en-GB" dirty="0">
                <a:latin typeface="proxima-nova"/>
              </a:rPr>
              <a:t>How do you broaden learners understanding of living in modern Britain?</a:t>
            </a:r>
            <a:endParaRPr lang="en-GB" b="0" i="0" dirty="0">
              <a:effectLst/>
              <a:latin typeface="proxima-nova"/>
            </a:endParaRPr>
          </a:p>
        </p:txBody>
      </p:sp>
    </p:spTree>
    <p:extLst>
      <p:ext uri="{BB962C8B-B14F-4D97-AF65-F5344CB8AC3E}">
        <p14:creationId xmlns:p14="http://schemas.microsoft.com/office/powerpoint/2010/main" val="4248698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812890-D592-43B4-A9E2-95C04E6CDB10}"/>
              </a:ext>
            </a:extLst>
          </p:cNvPr>
          <p:cNvSpPr/>
          <p:nvPr/>
        </p:nvSpPr>
        <p:spPr>
          <a:xfrm>
            <a:off x="2200589" y="506000"/>
            <a:ext cx="6318260" cy="1754326"/>
          </a:xfrm>
          <a:prstGeom prst="rect">
            <a:avLst/>
          </a:prstGeom>
        </p:spPr>
        <p:txBody>
          <a:bodyPr wrap="square">
            <a:spAutoFit/>
          </a:bodyPr>
          <a:lstStyle/>
          <a:p>
            <a:r>
              <a:rPr lang="en-GB" altLang="en-US" sz="3600" b="1" dirty="0"/>
              <a:t>Provider Responsibilities during a Skills South Tyneside Ofsted Inspection</a:t>
            </a:r>
            <a:endParaRPr lang="en-GB" sz="3600" b="1" dirty="0"/>
          </a:p>
        </p:txBody>
      </p:sp>
      <p:sp>
        <p:nvSpPr>
          <p:cNvPr id="3" name="Rectangle 2">
            <a:extLst>
              <a:ext uri="{FF2B5EF4-FFF2-40B4-BE49-F238E27FC236}">
                <a16:creationId xmlns:a16="http://schemas.microsoft.com/office/drawing/2014/main" id="{F4549FF7-BAFB-4217-AD71-414B46A51D53}"/>
              </a:ext>
            </a:extLst>
          </p:cNvPr>
          <p:cNvSpPr/>
          <p:nvPr/>
        </p:nvSpPr>
        <p:spPr>
          <a:xfrm>
            <a:off x="2324548" y="2400285"/>
            <a:ext cx="5641133" cy="2308324"/>
          </a:xfrm>
          <a:prstGeom prst="rect">
            <a:avLst/>
          </a:prstGeom>
        </p:spPr>
        <p:txBody>
          <a:bodyPr wrap="square">
            <a:spAutoFit/>
          </a:bodyPr>
          <a:lstStyle/>
          <a:p>
            <a:pPr marL="571500" indent="-571500">
              <a:buFont typeface="Wingdings" panose="05000000000000000000" pitchFamily="2" charset="2"/>
              <a:buChar char="Ø"/>
            </a:pPr>
            <a:r>
              <a:rPr lang="en-GB" dirty="0">
                <a:cs typeface="Arial" panose="020B0604020202020204" pitchFamily="34" charset="0"/>
              </a:rPr>
              <a:t>All information must be current and correct </a:t>
            </a:r>
          </a:p>
          <a:p>
            <a:pPr marL="571500" indent="-571500">
              <a:buFont typeface="Wingdings" panose="05000000000000000000" pitchFamily="2" charset="2"/>
              <a:buChar char="Ø"/>
            </a:pPr>
            <a:endParaRPr lang="en-GB" dirty="0">
              <a:cs typeface="Arial" panose="020B0604020202020204" pitchFamily="34" charset="0"/>
            </a:endParaRPr>
          </a:p>
          <a:p>
            <a:pPr marL="571500" indent="-571500">
              <a:buFont typeface="Wingdings" panose="05000000000000000000" pitchFamily="2" charset="2"/>
              <a:buChar char="Ø"/>
            </a:pPr>
            <a:r>
              <a:rPr lang="en-GB" dirty="0">
                <a:cs typeface="Arial" panose="020B0604020202020204" pitchFamily="34" charset="0"/>
              </a:rPr>
              <a:t>SPOC must be available and communication channels must be open</a:t>
            </a:r>
          </a:p>
          <a:p>
            <a:pPr marL="571500" indent="-571500">
              <a:buFont typeface="Wingdings" panose="05000000000000000000" pitchFamily="2" charset="2"/>
              <a:buChar char="Ø"/>
            </a:pPr>
            <a:endParaRPr lang="en-GB" dirty="0">
              <a:cs typeface="Arial" panose="020B0604020202020204" pitchFamily="34" charset="0"/>
            </a:endParaRPr>
          </a:p>
          <a:p>
            <a:pPr marL="571500" indent="-571500">
              <a:buFont typeface="Wingdings" panose="05000000000000000000" pitchFamily="2" charset="2"/>
              <a:buChar char="Ø"/>
            </a:pPr>
            <a:r>
              <a:rPr lang="en-GB" dirty="0">
                <a:cs typeface="Arial" panose="020B0604020202020204" pitchFamily="34" charset="0"/>
              </a:rPr>
              <a:t>Staff working on Skills South Tyneside contract must be familiar and conversant in relevant processes and practices, in relation to the contract</a:t>
            </a:r>
          </a:p>
        </p:txBody>
      </p:sp>
    </p:spTree>
    <p:extLst>
      <p:ext uri="{BB962C8B-B14F-4D97-AF65-F5344CB8AC3E}">
        <p14:creationId xmlns:p14="http://schemas.microsoft.com/office/powerpoint/2010/main" val="771690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85355001"/>
              </p:ext>
            </p:extLst>
          </p:nvPr>
        </p:nvGraphicFramePr>
        <p:xfrm>
          <a:off x="2362157" y="1275241"/>
          <a:ext cx="6527843" cy="4206149"/>
        </p:xfrm>
        <a:graphic>
          <a:graphicData uri="http://schemas.openxmlformats.org/drawingml/2006/table">
            <a:tbl>
              <a:tblPr firstRow="1" bandRow="1">
                <a:tableStyleId>{5202B0CA-FC54-4496-8BCA-5EF66A818D29}</a:tableStyleId>
              </a:tblPr>
              <a:tblGrid>
                <a:gridCol w="2913162">
                  <a:extLst>
                    <a:ext uri="{9D8B030D-6E8A-4147-A177-3AD203B41FA5}">
                      <a16:colId xmlns:a16="http://schemas.microsoft.com/office/drawing/2014/main" val="20000"/>
                    </a:ext>
                  </a:extLst>
                </a:gridCol>
                <a:gridCol w="3614681">
                  <a:extLst>
                    <a:ext uri="{9D8B030D-6E8A-4147-A177-3AD203B41FA5}">
                      <a16:colId xmlns:a16="http://schemas.microsoft.com/office/drawing/2014/main" val="20001"/>
                    </a:ext>
                  </a:extLst>
                </a:gridCol>
              </a:tblGrid>
              <a:tr h="731489">
                <a:tc>
                  <a:txBody>
                    <a:bodyPr/>
                    <a:lstStyle/>
                    <a:p>
                      <a:r>
                        <a:rPr lang="en-GB" sz="3600" dirty="0">
                          <a:solidFill>
                            <a:schemeClr val="tx1"/>
                          </a:solidFill>
                          <a:latin typeface="Arial" panose="020B0604020202020204" pitchFamily="34" charset="0"/>
                          <a:cs typeface="Arial" panose="020B0604020202020204" pitchFamily="34" charset="0"/>
                        </a:rPr>
                        <a:t>Aim</a:t>
                      </a:r>
                    </a:p>
                  </a:txBody>
                  <a:tcPr marL="91470" marR="91470" marT="45705" marB="45705">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r>
                        <a:rPr lang="en-GB" sz="3600" dirty="0">
                          <a:solidFill>
                            <a:schemeClr val="tx1"/>
                          </a:solidFill>
                          <a:latin typeface="Arial" panose="020B0604020202020204" pitchFamily="34" charset="0"/>
                          <a:cs typeface="Arial" panose="020B0604020202020204" pitchFamily="34" charset="0"/>
                        </a:rPr>
                        <a:t>Outcomes</a:t>
                      </a:r>
                    </a:p>
                  </a:txBody>
                  <a:tcPr marL="91470" marR="91470" marT="45705" marB="45705">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492826">
                <a:tc rowSpan="2">
                  <a:txBody>
                    <a:bodyPr/>
                    <a:lstStyle/>
                    <a:p>
                      <a:pPr marL="0" indent="0">
                        <a:buFont typeface="Arial" pitchFamily="34" charset="0"/>
                        <a:buNone/>
                        <a:defRPr/>
                      </a:pPr>
                      <a:r>
                        <a:rPr lang="en-GB" sz="2400" dirty="0">
                          <a:solidFill>
                            <a:schemeClr val="tx1"/>
                          </a:solidFill>
                          <a:latin typeface="Arial" panose="020B0604020202020204" pitchFamily="34" charset="0"/>
                          <a:cs typeface="Arial" panose="020B0604020202020204" pitchFamily="34" charset="0"/>
                        </a:rPr>
                        <a:t>For providers to have a better understanding of Ofsted Readiness in Further Education</a:t>
                      </a:r>
                    </a:p>
                  </a:txBody>
                  <a:tcPr marL="91470" marR="91470" marT="45705" marB="45705">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400" dirty="0">
                          <a:solidFill>
                            <a:schemeClr val="tx1"/>
                          </a:solidFill>
                          <a:latin typeface="Arial" panose="020B0604020202020204" pitchFamily="34" charset="0"/>
                          <a:cs typeface="Arial" panose="020B0604020202020204" pitchFamily="34" charset="0"/>
                        </a:rPr>
                        <a:t>Explain Skills South Tyneside expectations for providers in the event of an Ofsted Inspection of the service</a:t>
                      </a:r>
                    </a:p>
                  </a:txBody>
                  <a:tcPr marL="91470" marR="91470" marT="45705" marB="45705">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609600">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800" dirty="0"/>
                    </a:p>
                  </a:txBody>
                  <a:tcPr marL="91454" marR="91454" marT="45706" marB="45706"/>
                </a:tc>
                <a:tc>
                  <a:txBody>
                    <a:bodyPr/>
                    <a:lstStyle/>
                    <a:p>
                      <a:r>
                        <a:rPr lang="en-GB" sz="2400" dirty="0">
                          <a:solidFill>
                            <a:schemeClr val="tx1"/>
                          </a:solidFill>
                          <a:latin typeface="Arial" panose="020B0604020202020204" pitchFamily="34" charset="0"/>
                          <a:cs typeface="Arial" panose="020B0604020202020204" pitchFamily="34" charset="0"/>
                        </a:rPr>
                        <a:t>Discuss and</a:t>
                      </a:r>
                      <a:r>
                        <a:rPr lang="en-GB" sz="2400" baseline="0" dirty="0">
                          <a:solidFill>
                            <a:schemeClr val="tx1"/>
                          </a:solidFill>
                          <a:latin typeface="Arial" panose="020B0604020202020204" pitchFamily="34" charset="0"/>
                          <a:cs typeface="Arial" panose="020B0604020202020204" pitchFamily="34" charset="0"/>
                        </a:rPr>
                        <a:t> understand preparations for an Ofsted Inspection in the FE sector</a:t>
                      </a:r>
                      <a:endParaRPr lang="en-GB" sz="2400" dirty="0">
                        <a:solidFill>
                          <a:schemeClr val="tx1"/>
                        </a:solidFill>
                        <a:latin typeface="Arial" panose="020B0604020202020204" pitchFamily="34" charset="0"/>
                        <a:cs typeface="Arial" panose="020B0604020202020204" pitchFamily="34" charset="0"/>
                      </a:endParaRPr>
                    </a:p>
                  </a:txBody>
                  <a:tcPr marL="91470" marR="91470" marT="45705" marB="45705">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245516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8607" y="242596"/>
            <a:ext cx="5777345" cy="6428792"/>
          </a:xfrm>
        </p:spPr>
        <p:txBody>
          <a:bodyPr>
            <a:noAutofit/>
          </a:bodyPr>
          <a:lstStyle/>
          <a:p>
            <a:r>
              <a:rPr lang="en-GB" altLang="en-US" sz="1800" dirty="0"/>
              <a:t>The key aim is to ensure that all staff are so steeped in the culture of the organisation that they can give examples and evidence their responses to Ofsted’s questions</a:t>
            </a:r>
            <a:br>
              <a:rPr lang="en-GB" altLang="en-US" sz="2800" dirty="0"/>
            </a:br>
            <a:br>
              <a:rPr lang="en-GB" altLang="en-US" sz="2800" dirty="0"/>
            </a:br>
            <a:br>
              <a:rPr lang="en-GB" altLang="en-US" sz="2800" dirty="0"/>
            </a:br>
            <a:br>
              <a:rPr lang="en-GB" altLang="en-US" sz="2800" dirty="0"/>
            </a:br>
            <a:br>
              <a:rPr lang="en-GB" altLang="en-US" sz="2800" dirty="0"/>
            </a:br>
            <a:br>
              <a:rPr lang="en-GB" altLang="en-US" sz="2800" dirty="0"/>
            </a:br>
            <a:br>
              <a:rPr lang="en-GB" altLang="en-US" sz="2800" dirty="0"/>
            </a:br>
            <a:br>
              <a:rPr lang="en-GB" altLang="en-US" sz="2800" dirty="0"/>
            </a:br>
            <a:br>
              <a:rPr lang="en-GB" altLang="en-US" sz="2800" dirty="0"/>
            </a:br>
            <a:r>
              <a:rPr lang="en-GB" altLang="en-US" sz="2800" dirty="0"/>
              <a:t>=team inclusion!</a:t>
            </a:r>
            <a:endParaRPr lang="en-GB" sz="2800" dirty="0"/>
          </a:p>
        </p:txBody>
      </p:sp>
      <p:pic>
        <p:nvPicPr>
          <p:cNvPr id="1028" name="Picture 4" descr="10 Powerful Benefits of Teamwork in the Workplace">
            <a:extLst>
              <a:ext uri="{FF2B5EF4-FFF2-40B4-BE49-F238E27FC236}">
                <a16:creationId xmlns:a16="http://schemas.microsoft.com/office/drawing/2014/main" id="{02420531-A470-4F56-888A-DE7D573ACD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907" y="2118050"/>
            <a:ext cx="5072743" cy="2898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811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412FA4-1A2C-4C37-956E-729F82FE5C1E}"/>
              </a:ext>
            </a:extLst>
          </p:cNvPr>
          <p:cNvSpPr txBox="1"/>
          <p:nvPr/>
        </p:nvSpPr>
        <p:spPr>
          <a:xfrm>
            <a:off x="2205403" y="911886"/>
            <a:ext cx="6541477" cy="5424562"/>
          </a:xfrm>
          <a:prstGeom prst="rect">
            <a:avLst/>
          </a:prstGeom>
          <a:noFill/>
        </p:spPr>
        <p:txBody>
          <a:bodyPr wrap="square">
            <a:spAutoFit/>
          </a:bodyPr>
          <a:lstStyle/>
          <a:p>
            <a:pPr>
              <a:lnSpc>
                <a:spcPts val="1500"/>
              </a:lnSpc>
              <a:spcAft>
                <a:spcPts val="900"/>
              </a:spcAft>
            </a:pPr>
            <a:r>
              <a:rPr lang="en-GB" sz="1400" dirty="0">
                <a:effectLst/>
                <a:latin typeface="Arial" panose="020B0604020202020204" pitchFamily="34" charset="0"/>
                <a:ea typeface="Calibri" panose="020F0502020204030204" pitchFamily="34" charset="0"/>
                <a:cs typeface="Arial" panose="020B0604020202020204" pitchFamily="34" charset="0"/>
              </a:rPr>
              <a:t>Dear Colleague</a:t>
            </a:r>
          </a:p>
          <a:p>
            <a:pPr>
              <a:lnSpc>
                <a:spcPts val="1500"/>
              </a:lnSpc>
              <a:spcAft>
                <a:spcPts val="900"/>
              </a:spcAft>
            </a:pPr>
            <a:r>
              <a:rPr lang="en-GB" sz="1400" dirty="0">
                <a:effectLst/>
                <a:latin typeface="Arial" panose="020B0604020202020204" pitchFamily="34" charset="0"/>
                <a:ea typeface="Calibri" panose="020F0502020204030204" pitchFamily="34" charset="0"/>
                <a:cs typeface="Arial" panose="020B0604020202020204" pitchFamily="34" charset="0"/>
              </a:rPr>
              <a:t>We have been notified that our Ofsted colleagues will visit the Skills South Tyneside from </a:t>
            </a:r>
            <a:r>
              <a:rPr lang="en-GB" sz="1400" b="1" dirty="0">
                <a:effectLst/>
                <a:latin typeface="Arial" panose="020B0604020202020204" pitchFamily="34" charset="0"/>
                <a:ea typeface="Calibri" panose="020F0502020204030204" pitchFamily="34" charset="0"/>
                <a:cs typeface="Arial" panose="020B0604020202020204" pitchFamily="34" charset="0"/>
              </a:rPr>
              <a:t>9:00am </a:t>
            </a:r>
            <a:r>
              <a:rPr lang="en-GB" sz="1400" b="1" dirty="0">
                <a:effectLst/>
                <a:highlight>
                  <a:srgbClr val="FFFF00"/>
                </a:highlight>
                <a:latin typeface="Arial" panose="020B0604020202020204" pitchFamily="34" charset="0"/>
                <a:ea typeface="Calibri" panose="020F0502020204030204" pitchFamily="34" charset="0"/>
                <a:cs typeface="Arial" panose="020B0604020202020204" pitchFamily="34" charset="0"/>
              </a:rPr>
              <a:t>on X  </a:t>
            </a:r>
            <a:r>
              <a:rPr lang="en-GB" sz="1400" b="1" dirty="0">
                <a:effectLst/>
                <a:latin typeface="Arial" panose="020B0604020202020204" pitchFamily="34" charset="0"/>
                <a:ea typeface="Calibri" panose="020F0502020204030204" pitchFamily="34" charset="0"/>
                <a:cs typeface="Arial" panose="020B0604020202020204" pitchFamily="34" charset="0"/>
              </a:rPr>
              <a:t>until close of </a:t>
            </a:r>
            <a:r>
              <a:rPr lang="en-GB" sz="1400" b="1" dirty="0">
                <a:effectLst/>
                <a:highlight>
                  <a:srgbClr val="FFFF00"/>
                </a:highlight>
                <a:latin typeface="Arial" panose="020B0604020202020204" pitchFamily="34" charset="0"/>
                <a:ea typeface="Calibri" panose="020F0502020204030204" pitchFamily="34" charset="0"/>
                <a:cs typeface="Arial" panose="020B0604020202020204" pitchFamily="34" charset="0"/>
              </a:rPr>
              <a:t>play X</a:t>
            </a:r>
            <a:endParaRPr lang="en-GB" sz="1400" dirty="0">
              <a:effectLst/>
              <a:latin typeface="Arial" panose="020B0604020202020204" pitchFamily="34" charset="0"/>
              <a:ea typeface="Calibri" panose="020F0502020204030204" pitchFamily="34" charset="0"/>
              <a:cs typeface="Arial" panose="020B0604020202020204" pitchFamily="34" charset="0"/>
            </a:endParaRPr>
          </a:p>
          <a:p>
            <a:r>
              <a:rPr lang="en-GB" sz="1400" dirty="0">
                <a:effectLst/>
                <a:latin typeface="Arial" panose="020B0604020202020204" pitchFamily="34" charset="0"/>
                <a:ea typeface="Calibri" panose="020F0502020204030204" pitchFamily="34" charset="0"/>
                <a:cs typeface="Arial" panose="020B0604020202020204" pitchFamily="34" charset="0"/>
              </a:rPr>
              <a:t>We would also ask that you ensure you are prepared as follows:</a:t>
            </a:r>
          </a:p>
          <a:p>
            <a:r>
              <a:rPr lang="en-GB" sz="1400" dirty="0">
                <a:effectLst/>
                <a:latin typeface="Arial" panose="020B0604020202020204" pitchFamily="34" charset="0"/>
                <a:ea typeface="Calibri" panose="020F0502020204030204" pitchFamily="34" charset="0"/>
                <a:cs typeface="Arial" panose="020B0604020202020204" pitchFamily="34" charset="0"/>
              </a:rPr>
              <a:t> </a:t>
            </a:r>
          </a:p>
          <a:p>
            <a:pPr marL="342900" lvl="0" indent="-342900">
              <a:buFont typeface="+mj-lt"/>
              <a:buAutoNum type="arabicPeriod"/>
            </a:pPr>
            <a:r>
              <a:rPr lang="en-GB" sz="1400" b="1" dirty="0">
                <a:effectLst/>
                <a:latin typeface="Arial" panose="020B0604020202020204" pitchFamily="34" charset="0"/>
                <a:ea typeface="Times New Roman" panose="02020603050405020304" pitchFamily="18" charset="0"/>
                <a:cs typeface="Arial" panose="020B0604020202020204" pitchFamily="34" charset="0"/>
              </a:rPr>
              <a:t>Advise us immediately of any changes to planned delivery</a:t>
            </a:r>
          </a:p>
          <a:p>
            <a:pPr marL="342900" lvl="0" indent="-342900">
              <a:buFont typeface="+mj-lt"/>
              <a:buAutoNum type="arabicPeriod"/>
            </a:pPr>
            <a:r>
              <a:rPr lang="en-GB" sz="1400" dirty="0">
                <a:effectLst/>
                <a:latin typeface="Arial" panose="020B0604020202020204" pitchFamily="34" charset="0"/>
                <a:ea typeface="Times New Roman" panose="02020603050405020304" pitchFamily="18" charset="0"/>
                <a:cs typeface="Arial" panose="020B0604020202020204" pitchFamily="34" charset="0"/>
              </a:rPr>
              <a:t>Read the attached </a:t>
            </a:r>
            <a:r>
              <a:rPr lang="en-GB" sz="1400" dirty="0">
                <a:effectLst/>
                <a:highlight>
                  <a:srgbClr val="00FFFF"/>
                </a:highlight>
                <a:latin typeface="Arial" panose="020B0604020202020204" pitchFamily="34" charset="0"/>
                <a:ea typeface="Calibri" panose="020F0502020204030204" pitchFamily="34" charset="0"/>
                <a:cs typeface="Arial" panose="020B0604020202020204" pitchFamily="34" charset="0"/>
              </a:rPr>
              <a:t>Supply Chain Partner Ofsted Inspection Guidance</a:t>
            </a:r>
          </a:p>
          <a:p>
            <a:pPr marL="342900" lvl="0" indent="-342900">
              <a:buFont typeface="+mj-lt"/>
              <a:buAutoNum type="arabicPeriod"/>
            </a:pPr>
            <a:r>
              <a:rPr lang="en-GB" sz="1400" dirty="0">
                <a:effectLst/>
                <a:latin typeface="Arial" panose="020B0604020202020204" pitchFamily="34" charset="0"/>
                <a:ea typeface="Times New Roman" panose="02020603050405020304" pitchFamily="18" charset="0"/>
                <a:cs typeface="Arial" panose="020B0604020202020204" pitchFamily="34" charset="0"/>
              </a:rPr>
              <a:t>Be prepared and organised for delivery with registers, schemes of work, lesson plans, personal learning plans and group profiles, ensuring all documents are up to date</a:t>
            </a:r>
          </a:p>
          <a:p>
            <a:pPr marL="342900" lvl="0" indent="-342900">
              <a:buFont typeface="+mj-lt"/>
              <a:buAutoNum type="arabicPeriod"/>
            </a:pPr>
            <a:r>
              <a:rPr lang="en-GB" sz="1400" dirty="0">
                <a:effectLst/>
                <a:latin typeface="Arial" panose="020B0604020202020204" pitchFamily="34" charset="0"/>
                <a:ea typeface="Times New Roman" panose="02020603050405020304" pitchFamily="18" charset="0"/>
                <a:cs typeface="Arial" panose="020B0604020202020204" pitchFamily="34" charset="0"/>
              </a:rPr>
              <a:t>Use the embedding key themes resources sent out to you on a monthly basis by Skills South Tyneside and </a:t>
            </a:r>
            <a:r>
              <a:rPr lang="en-GB" sz="1400" dirty="0">
                <a:effectLst/>
                <a:latin typeface="Arial" panose="020B0604020202020204" pitchFamily="34" charset="0"/>
                <a:ea typeface="Calibri" panose="020F0502020204030204" pitchFamily="34" charset="0"/>
                <a:cs typeface="Arial" panose="020B0604020202020204" pitchFamily="34" charset="0"/>
              </a:rPr>
              <a:t>prepare yourself to answer questions on PREVENT, British Values and safeguarding</a:t>
            </a:r>
          </a:p>
          <a:p>
            <a:pPr marL="342900" lvl="0" indent="-342900">
              <a:buFont typeface="+mj-lt"/>
              <a:buAutoNum type="arabicPeriod"/>
            </a:pPr>
            <a:r>
              <a:rPr lang="en-GB" sz="1400" dirty="0">
                <a:effectLst/>
                <a:latin typeface="Arial" panose="020B0604020202020204" pitchFamily="34" charset="0"/>
                <a:ea typeface="Times New Roman" panose="02020603050405020304" pitchFamily="18" charset="0"/>
                <a:cs typeface="Arial" panose="020B0604020202020204" pitchFamily="34" charset="0"/>
              </a:rPr>
              <a:t>Ensure posters provided by Skills South Tyneside are displayed in all classrooms</a:t>
            </a:r>
            <a:endParaRPr lang="en-GB" sz="1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en-GB" sz="1400" dirty="0">
                <a:effectLst/>
                <a:latin typeface="Arial" panose="020B0604020202020204" pitchFamily="34" charset="0"/>
                <a:ea typeface="Times New Roman" panose="02020603050405020304" pitchFamily="18" charset="0"/>
                <a:cs typeface="Arial" panose="020B0604020202020204" pitchFamily="34" charset="0"/>
              </a:rPr>
              <a:t>Ensure all learners have been given access to the Skills South Tyneside learner induction and Skills South Tyneside Learner Handbook</a:t>
            </a:r>
            <a:endParaRPr lang="en-GB" sz="1400" dirty="0">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mj-lt"/>
              <a:buAutoNum type="arabicPeriod"/>
            </a:pPr>
            <a:r>
              <a:rPr lang="en-GB" sz="1400" dirty="0">
                <a:effectLst/>
                <a:latin typeface="Arial" panose="020B0604020202020204" pitchFamily="34" charset="0"/>
                <a:ea typeface="Calibri" panose="020F0502020204030204" pitchFamily="34" charset="0"/>
                <a:cs typeface="Arial" panose="020B0604020202020204" pitchFamily="34" charset="0"/>
              </a:rPr>
              <a:t>Prepare your learners particularly in relation to their understanding of the actual terms for equality, diversity, safeguarding and PREVENT, British Values</a:t>
            </a:r>
          </a:p>
          <a:p>
            <a:pPr marL="342900" lvl="0" indent="-342900">
              <a:buFont typeface="+mj-lt"/>
              <a:buAutoNum type="arabicPeriod"/>
            </a:pPr>
            <a:r>
              <a:rPr lang="en-GB" sz="1400" dirty="0">
                <a:effectLst/>
                <a:latin typeface="Arial" panose="020B0604020202020204" pitchFamily="34" charset="0"/>
                <a:ea typeface="Calibri" panose="020F0502020204030204" pitchFamily="34" charset="0"/>
                <a:cs typeface="Arial" panose="020B0604020202020204" pitchFamily="34" charset="0"/>
              </a:rPr>
              <a:t>Ensure you complete the comments template </a:t>
            </a:r>
            <a:r>
              <a:rPr lang="en-GB" sz="1400" dirty="0">
                <a:effectLst/>
                <a:highlight>
                  <a:srgbClr val="00FFFF"/>
                </a:highlight>
                <a:latin typeface="Arial" panose="020B0604020202020204" pitchFamily="34" charset="0"/>
                <a:ea typeface="Calibri" panose="020F0502020204030204" pitchFamily="34" charset="0"/>
                <a:cs typeface="Arial" panose="020B0604020202020204" pitchFamily="34" charset="0"/>
              </a:rPr>
              <a:t>attached</a:t>
            </a:r>
            <a:r>
              <a:rPr lang="en-GB" sz="1400" dirty="0">
                <a:effectLst/>
                <a:latin typeface="Arial" panose="020B0604020202020204" pitchFamily="34" charset="0"/>
                <a:ea typeface="Calibri" panose="020F0502020204030204" pitchFamily="34" charset="0"/>
                <a:cs typeface="Arial" panose="020B0604020202020204" pitchFamily="34" charset="0"/>
              </a:rPr>
              <a:t>. We will ask you to feedback if you have been involved. </a:t>
            </a:r>
          </a:p>
          <a:p>
            <a:pPr marL="342900" lvl="0" indent="-342900">
              <a:buFont typeface="+mj-lt"/>
              <a:buAutoNum type="arabicPeriod"/>
            </a:pPr>
            <a:r>
              <a:rPr lang="en-GB" sz="1400" dirty="0">
                <a:effectLst/>
                <a:latin typeface="Arial" panose="020B0604020202020204" pitchFamily="34" charset="0"/>
                <a:ea typeface="Calibri" panose="020F0502020204030204" pitchFamily="34" charset="0"/>
                <a:cs typeface="Arial" panose="020B0604020202020204" pitchFamily="34" charset="0"/>
              </a:rPr>
              <a:t>Be familiar with the </a:t>
            </a:r>
            <a:r>
              <a:rPr lang="en-GB" sz="1400" dirty="0">
                <a:effectLst/>
                <a:highlight>
                  <a:srgbClr val="00FFFF"/>
                </a:highlight>
                <a:latin typeface="Arial" panose="020B0604020202020204" pitchFamily="34" charset="0"/>
                <a:ea typeface="Calibri" panose="020F0502020204030204" pitchFamily="34" charset="0"/>
                <a:cs typeface="Arial" panose="020B0604020202020204" pitchFamily="34" charset="0"/>
              </a:rPr>
              <a:t>attached</a:t>
            </a:r>
            <a:r>
              <a:rPr lang="en-GB" sz="1400" dirty="0">
                <a:effectLst/>
                <a:latin typeface="Arial" panose="020B0604020202020204" pitchFamily="34" charset="0"/>
                <a:ea typeface="Calibri" panose="020F0502020204030204" pitchFamily="34" charset="0"/>
                <a:cs typeface="Arial" panose="020B0604020202020204" pitchFamily="34" charset="0"/>
              </a:rPr>
              <a:t> Self-Assessment Report and your own organisation Self-Assessment report</a:t>
            </a:r>
            <a:endParaRPr lang="en-GB" sz="14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278E3F3-F81A-43A3-ADE8-4EFA99FE9608}"/>
              </a:ext>
            </a:extLst>
          </p:cNvPr>
          <p:cNvPicPr>
            <a:picLocks noChangeAspect="1"/>
          </p:cNvPicPr>
          <p:nvPr/>
        </p:nvPicPr>
        <p:blipFill>
          <a:blip r:embed="rId3"/>
          <a:stretch>
            <a:fillRect/>
          </a:stretch>
        </p:blipFill>
        <p:spPr>
          <a:xfrm>
            <a:off x="7077075" y="21298"/>
            <a:ext cx="2066925" cy="1781175"/>
          </a:xfrm>
          <a:prstGeom prst="rect">
            <a:avLst/>
          </a:prstGeom>
          <a:effectLst>
            <a:softEdge rad="63500"/>
          </a:effectLst>
        </p:spPr>
      </p:pic>
    </p:spTree>
    <p:extLst>
      <p:ext uri="{BB962C8B-B14F-4D97-AF65-F5344CB8AC3E}">
        <p14:creationId xmlns:p14="http://schemas.microsoft.com/office/powerpoint/2010/main" val="6127729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B548C6-46B4-40E0-9939-5B97EEF49AB8}"/>
              </a:ext>
            </a:extLst>
          </p:cNvPr>
          <p:cNvPicPr>
            <a:picLocks noChangeAspect="1"/>
          </p:cNvPicPr>
          <p:nvPr/>
        </p:nvPicPr>
        <p:blipFill>
          <a:blip r:embed="rId2"/>
          <a:stretch>
            <a:fillRect/>
          </a:stretch>
        </p:blipFill>
        <p:spPr>
          <a:xfrm>
            <a:off x="2709497" y="319819"/>
            <a:ext cx="4991100" cy="6429375"/>
          </a:xfrm>
          <a:prstGeom prst="rect">
            <a:avLst/>
          </a:prstGeom>
        </p:spPr>
      </p:pic>
    </p:spTree>
    <p:extLst>
      <p:ext uri="{BB962C8B-B14F-4D97-AF65-F5344CB8AC3E}">
        <p14:creationId xmlns:p14="http://schemas.microsoft.com/office/powerpoint/2010/main" val="1098604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836439-7C60-478C-B8AF-A222EE00DFEA}"/>
              </a:ext>
            </a:extLst>
          </p:cNvPr>
          <p:cNvPicPr>
            <a:picLocks noChangeAspect="1"/>
          </p:cNvPicPr>
          <p:nvPr/>
        </p:nvPicPr>
        <p:blipFill>
          <a:blip r:embed="rId2"/>
          <a:stretch>
            <a:fillRect/>
          </a:stretch>
        </p:blipFill>
        <p:spPr>
          <a:xfrm>
            <a:off x="3189951" y="258494"/>
            <a:ext cx="4441772" cy="6341012"/>
          </a:xfrm>
          <a:prstGeom prst="rect">
            <a:avLst/>
          </a:prstGeom>
        </p:spPr>
      </p:pic>
    </p:spTree>
    <p:extLst>
      <p:ext uri="{BB962C8B-B14F-4D97-AF65-F5344CB8AC3E}">
        <p14:creationId xmlns:p14="http://schemas.microsoft.com/office/powerpoint/2010/main" val="2233881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C9A53D-3C71-4B54-87EE-4AC10F4B7B49}"/>
              </a:ext>
            </a:extLst>
          </p:cNvPr>
          <p:cNvPicPr>
            <a:picLocks noChangeAspect="1"/>
          </p:cNvPicPr>
          <p:nvPr/>
        </p:nvPicPr>
        <p:blipFill>
          <a:blip r:embed="rId2"/>
          <a:stretch>
            <a:fillRect/>
          </a:stretch>
        </p:blipFill>
        <p:spPr>
          <a:xfrm>
            <a:off x="2356017" y="0"/>
            <a:ext cx="5463598" cy="6858000"/>
          </a:xfrm>
          <a:prstGeom prst="rect">
            <a:avLst/>
          </a:prstGeom>
        </p:spPr>
      </p:pic>
    </p:spTree>
    <p:extLst>
      <p:ext uri="{BB962C8B-B14F-4D97-AF65-F5344CB8AC3E}">
        <p14:creationId xmlns:p14="http://schemas.microsoft.com/office/powerpoint/2010/main" val="586725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948CD9-E15D-473D-84D9-62F5684B5105}"/>
              </a:ext>
            </a:extLst>
          </p:cNvPr>
          <p:cNvSpPr txBox="1"/>
          <p:nvPr/>
        </p:nvSpPr>
        <p:spPr>
          <a:xfrm>
            <a:off x="2285999" y="1419053"/>
            <a:ext cx="6541477" cy="3693319"/>
          </a:xfrm>
          <a:prstGeom prst="rect">
            <a:avLst/>
          </a:prstGeom>
          <a:noFill/>
        </p:spPr>
        <p:txBody>
          <a:bodyPr wrap="square">
            <a:spAutoFit/>
          </a:bodyPr>
          <a:lstStyle/>
          <a:p>
            <a:r>
              <a:rPr lang="en-GB" sz="1800" dirty="0"/>
              <a:t>Ofsted has no preferred teaching style. Inspectors judge the </a:t>
            </a:r>
            <a:r>
              <a:rPr lang="en-GB" sz="1800" b="1" dirty="0"/>
              <a:t>quality of education </a:t>
            </a:r>
            <a:r>
              <a:rPr lang="en-GB" sz="1800" dirty="0"/>
              <a:t>by the ways in which learners acquire knowledge, develop skills and exhibit appropriate behaviours for work and success in life or study. </a:t>
            </a:r>
          </a:p>
          <a:p>
            <a:r>
              <a:rPr lang="en-GB" sz="1800" dirty="0"/>
              <a:t>Teaching staff should plan their lessons as usual.</a:t>
            </a:r>
          </a:p>
          <a:p>
            <a:endParaRPr lang="en-GB" dirty="0"/>
          </a:p>
          <a:p>
            <a:r>
              <a:rPr lang="en-GB" sz="1800" b="1" dirty="0"/>
              <a:t>The curriculum</a:t>
            </a:r>
          </a:p>
          <a:p>
            <a:pPr lvl="0"/>
            <a:r>
              <a:rPr lang="en-GB" sz="1800" dirty="0"/>
              <a:t>The curriculum sets out the aims of a programme of education and training. It also sets out the structure for those aims to be implemented, including the knowledge, skills and behaviours to be gained at each stage. It enables the evaluation of </a:t>
            </a:r>
          </a:p>
          <a:p>
            <a:pPr lvl="0"/>
            <a:r>
              <a:rPr lang="en-GB" sz="1800" dirty="0"/>
              <a:t>learners’ knowledge and understanding </a:t>
            </a:r>
          </a:p>
          <a:p>
            <a:pPr lvl="0"/>
            <a:r>
              <a:rPr lang="en-GB" sz="1800" dirty="0"/>
              <a:t>against those expectations.</a:t>
            </a:r>
            <a:endParaRPr lang="en-GB" dirty="0"/>
          </a:p>
        </p:txBody>
      </p:sp>
      <p:sp>
        <p:nvSpPr>
          <p:cNvPr id="9" name="TextBox 8">
            <a:extLst>
              <a:ext uri="{FF2B5EF4-FFF2-40B4-BE49-F238E27FC236}">
                <a16:creationId xmlns:a16="http://schemas.microsoft.com/office/drawing/2014/main" id="{FAF10786-8256-4790-8003-F3978E46F466}"/>
              </a:ext>
            </a:extLst>
          </p:cNvPr>
          <p:cNvSpPr txBox="1"/>
          <p:nvPr/>
        </p:nvSpPr>
        <p:spPr>
          <a:xfrm>
            <a:off x="2286000" y="805934"/>
            <a:ext cx="4572000" cy="369332"/>
          </a:xfrm>
          <a:prstGeom prst="rect">
            <a:avLst/>
          </a:prstGeom>
          <a:noFill/>
        </p:spPr>
        <p:txBody>
          <a:bodyPr wrap="square">
            <a:spAutoFit/>
          </a:bodyPr>
          <a:lstStyle/>
          <a:p>
            <a:pPr>
              <a:defRPr/>
            </a:pPr>
            <a:r>
              <a:rPr lang="en-GB" b="1" kern="0" dirty="0">
                <a:solidFill>
                  <a:schemeClr val="tx1"/>
                </a:solidFill>
                <a:latin typeface="+mn-lt"/>
              </a:rPr>
              <a:t>Planning</a:t>
            </a:r>
          </a:p>
        </p:txBody>
      </p:sp>
    </p:spTree>
    <p:extLst>
      <p:ext uri="{BB962C8B-B14F-4D97-AF65-F5344CB8AC3E}">
        <p14:creationId xmlns:p14="http://schemas.microsoft.com/office/powerpoint/2010/main" val="36078075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C4FFFA7-ECC7-438F-BE01-CC4A6DDB4FA2}"/>
              </a:ext>
            </a:extLst>
          </p:cNvPr>
          <p:cNvPicPr>
            <a:picLocks noChangeAspect="1"/>
          </p:cNvPicPr>
          <p:nvPr/>
        </p:nvPicPr>
        <p:blipFill>
          <a:blip r:embed="rId2"/>
          <a:stretch>
            <a:fillRect/>
          </a:stretch>
        </p:blipFill>
        <p:spPr>
          <a:xfrm>
            <a:off x="2279360" y="467370"/>
            <a:ext cx="5697028" cy="34364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Picture 1">
            <a:extLst>
              <a:ext uri="{FF2B5EF4-FFF2-40B4-BE49-F238E27FC236}">
                <a16:creationId xmlns:a16="http://schemas.microsoft.com/office/drawing/2014/main" id="{4AB92553-B548-45F5-94E5-1AAE50FF9739}"/>
              </a:ext>
            </a:extLst>
          </p:cNvPr>
          <p:cNvPicPr>
            <a:picLocks noChangeAspect="1"/>
          </p:cNvPicPr>
          <p:nvPr/>
        </p:nvPicPr>
        <p:blipFill>
          <a:blip r:embed="rId3"/>
          <a:stretch>
            <a:fillRect/>
          </a:stretch>
        </p:blipFill>
        <p:spPr>
          <a:xfrm>
            <a:off x="3108421" y="2954216"/>
            <a:ext cx="5836286" cy="34364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4663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9A21FF-4B0A-4AA5-B2AC-718063023498}"/>
              </a:ext>
            </a:extLst>
          </p:cNvPr>
          <p:cNvPicPr>
            <a:picLocks noChangeAspect="1"/>
          </p:cNvPicPr>
          <p:nvPr/>
        </p:nvPicPr>
        <p:blipFill>
          <a:blip r:embed="rId2"/>
          <a:stretch>
            <a:fillRect/>
          </a:stretch>
        </p:blipFill>
        <p:spPr>
          <a:xfrm>
            <a:off x="2829657" y="451366"/>
            <a:ext cx="4914900" cy="6324600"/>
          </a:xfrm>
          <a:prstGeom prst="rect">
            <a:avLst/>
          </a:prstGeom>
        </p:spPr>
      </p:pic>
      <p:sp>
        <p:nvSpPr>
          <p:cNvPr id="4" name="TextBox 3">
            <a:extLst>
              <a:ext uri="{FF2B5EF4-FFF2-40B4-BE49-F238E27FC236}">
                <a16:creationId xmlns:a16="http://schemas.microsoft.com/office/drawing/2014/main" id="{EE47467B-E3AC-4739-90AB-A16D9DB74A9C}"/>
              </a:ext>
            </a:extLst>
          </p:cNvPr>
          <p:cNvSpPr txBox="1"/>
          <p:nvPr/>
        </p:nvSpPr>
        <p:spPr>
          <a:xfrm>
            <a:off x="2286000" y="82034"/>
            <a:ext cx="4572000" cy="369332"/>
          </a:xfrm>
          <a:prstGeom prst="rect">
            <a:avLst/>
          </a:prstGeom>
          <a:noFill/>
        </p:spPr>
        <p:txBody>
          <a:bodyPr wrap="square">
            <a:spAutoFit/>
          </a:bodyPr>
          <a:lstStyle/>
          <a:p>
            <a:pPr>
              <a:defRPr/>
            </a:pPr>
            <a:r>
              <a:rPr lang="en-GB" b="1" kern="0" dirty="0">
                <a:solidFill>
                  <a:schemeClr val="tx1"/>
                </a:solidFill>
                <a:latin typeface="+mn-lt"/>
              </a:rPr>
              <a:t>Embedding Key Themes</a:t>
            </a:r>
          </a:p>
        </p:txBody>
      </p:sp>
    </p:spTree>
    <p:extLst>
      <p:ext uri="{BB962C8B-B14F-4D97-AF65-F5344CB8AC3E}">
        <p14:creationId xmlns:p14="http://schemas.microsoft.com/office/powerpoint/2010/main" val="2635981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A9B9D4-1E79-4425-902C-E78D7495E917}"/>
              </a:ext>
            </a:extLst>
          </p:cNvPr>
          <p:cNvPicPr>
            <a:picLocks noChangeAspect="1"/>
          </p:cNvPicPr>
          <p:nvPr/>
        </p:nvPicPr>
        <p:blipFill>
          <a:blip r:embed="rId2"/>
          <a:stretch>
            <a:fillRect/>
          </a:stretch>
        </p:blipFill>
        <p:spPr>
          <a:xfrm>
            <a:off x="4206020" y="113933"/>
            <a:ext cx="4295775" cy="6067425"/>
          </a:xfrm>
          <a:prstGeom prst="rect">
            <a:avLst/>
          </a:prstGeom>
        </p:spPr>
      </p:pic>
      <p:pic>
        <p:nvPicPr>
          <p:cNvPr id="3" name="Picture 2">
            <a:extLst>
              <a:ext uri="{FF2B5EF4-FFF2-40B4-BE49-F238E27FC236}">
                <a16:creationId xmlns:a16="http://schemas.microsoft.com/office/drawing/2014/main" id="{B340167A-4FED-4009-9D88-DE3D171AF928}"/>
              </a:ext>
            </a:extLst>
          </p:cNvPr>
          <p:cNvPicPr>
            <a:picLocks noChangeAspect="1"/>
          </p:cNvPicPr>
          <p:nvPr/>
        </p:nvPicPr>
        <p:blipFill>
          <a:blip r:embed="rId3"/>
          <a:stretch>
            <a:fillRect/>
          </a:stretch>
        </p:blipFill>
        <p:spPr>
          <a:xfrm>
            <a:off x="2466975" y="2790092"/>
            <a:ext cx="2556860" cy="3615470"/>
          </a:xfrm>
          <a:prstGeom prst="rect">
            <a:avLst/>
          </a:prstGeom>
        </p:spPr>
      </p:pic>
      <p:sp>
        <p:nvSpPr>
          <p:cNvPr id="6" name="TextBox 5">
            <a:extLst>
              <a:ext uri="{FF2B5EF4-FFF2-40B4-BE49-F238E27FC236}">
                <a16:creationId xmlns:a16="http://schemas.microsoft.com/office/drawing/2014/main" id="{DDFBBCCE-A2E5-45DE-A8BA-27FB8E72E0BB}"/>
              </a:ext>
            </a:extLst>
          </p:cNvPr>
          <p:cNvSpPr txBox="1"/>
          <p:nvPr/>
        </p:nvSpPr>
        <p:spPr>
          <a:xfrm>
            <a:off x="2637693" y="452438"/>
            <a:ext cx="949569" cy="369332"/>
          </a:xfrm>
          <a:prstGeom prst="rect">
            <a:avLst/>
          </a:prstGeom>
          <a:noFill/>
        </p:spPr>
        <p:txBody>
          <a:bodyPr wrap="square">
            <a:spAutoFit/>
          </a:bodyPr>
          <a:lstStyle/>
          <a:p>
            <a:pPr>
              <a:defRPr/>
            </a:pPr>
            <a:r>
              <a:rPr lang="en-GB" b="1" kern="0" dirty="0">
                <a:solidFill>
                  <a:schemeClr val="tx1"/>
                </a:solidFill>
                <a:latin typeface="+mn-lt"/>
              </a:rPr>
              <a:t>Posters</a:t>
            </a:r>
          </a:p>
        </p:txBody>
      </p:sp>
    </p:spTree>
    <p:extLst>
      <p:ext uri="{BB962C8B-B14F-4D97-AF65-F5344CB8AC3E}">
        <p14:creationId xmlns:p14="http://schemas.microsoft.com/office/powerpoint/2010/main" val="1260301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8CE15F3-35AA-41A0-BA43-39259C1A8CB8}"/>
              </a:ext>
            </a:extLst>
          </p:cNvPr>
          <p:cNvSpPr txBox="1"/>
          <p:nvPr/>
        </p:nvSpPr>
        <p:spPr>
          <a:xfrm>
            <a:off x="2532185" y="732747"/>
            <a:ext cx="3411416" cy="369332"/>
          </a:xfrm>
          <a:prstGeom prst="rect">
            <a:avLst/>
          </a:prstGeom>
          <a:noFill/>
        </p:spPr>
        <p:txBody>
          <a:bodyPr wrap="square" rtlCol="0">
            <a:spAutoFit/>
          </a:bodyPr>
          <a:lstStyle/>
          <a:p>
            <a:r>
              <a:rPr lang="en-GB" b="1" dirty="0"/>
              <a:t>Ofsted Inspection Overview</a:t>
            </a:r>
          </a:p>
        </p:txBody>
      </p:sp>
      <p:sp>
        <p:nvSpPr>
          <p:cNvPr id="4" name="TextBox 3">
            <a:extLst>
              <a:ext uri="{FF2B5EF4-FFF2-40B4-BE49-F238E27FC236}">
                <a16:creationId xmlns:a16="http://schemas.microsoft.com/office/drawing/2014/main" id="{A7BBEBE9-5C6E-41AB-919F-CD43FF236BC4}"/>
              </a:ext>
            </a:extLst>
          </p:cNvPr>
          <p:cNvSpPr txBox="1"/>
          <p:nvPr/>
        </p:nvSpPr>
        <p:spPr>
          <a:xfrm>
            <a:off x="2532185" y="1694209"/>
            <a:ext cx="6166338" cy="3970318"/>
          </a:xfrm>
          <a:prstGeom prst="rect">
            <a:avLst/>
          </a:prstGeom>
          <a:noFill/>
        </p:spPr>
        <p:txBody>
          <a:bodyPr wrap="square">
            <a:spAutoFit/>
          </a:bodyPr>
          <a:lstStyle/>
          <a:p>
            <a:r>
              <a:rPr lang="en-GB" b="0" i="0" dirty="0">
                <a:solidFill>
                  <a:srgbClr val="0B0C0C"/>
                </a:solidFill>
                <a:effectLst/>
                <a:latin typeface="GDS Transport"/>
              </a:rPr>
              <a:t>Ofsted is the Office for Standards in Education, Children’s Services and Skills. They inspect services providing education and skills for learners of all ages. </a:t>
            </a:r>
          </a:p>
          <a:p>
            <a:endParaRPr lang="en-GB" dirty="0">
              <a:solidFill>
                <a:srgbClr val="0B0C0C"/>
              </a:solidFill>
              <a:latin typeface="GDS Transport"/>
            </a:endParaRPr>
          </a:p>
          <a:p>
            <a:r>
              <a:rPr lang="en-GB" b="0" i="0" dirty="0">
                <a:solidFill>
                  <a:srgbClr val="0B0C0C"/>
                </a:solidFill>
                <a:effectLst/>
                <a:latin typeface="GDS Transport"/>
              </a:rPr>
              <a:t>During an inspection, inspectors will collect information about staff and learners by talking to them, by looking at documents, records and survey responses and other recorded information and by observing everyday life at the provider. </a:t>
            </a:r>
          </a:p>
          <a:p>
            <a:endParaRPr lang="en-GB" dirty="0">
              <a:solidFill>
                <a:srgbClr val="0B0C0C"/>
              </a:solidFill>
              <a:latin typeface="GDS Transport"/>
            </a:endParaRPr>
          </a:p>
          <a:p>
            <a:r>
              <a:rPr lang="en-GB" b="0" i="0" dirty="0">
                <a:solidFill>
                  <a:srgbClr val="0B0C0C"/>
                </a:solidFill>
                <a:effectLst/>
                <a:latin typeface="GDS Transport"/>
              </a:rPr>
              <a:t>Inspectors may also meet with employers where appropriate. </a:t>
            </a:r>
          </a:p>
          <a:p>
            <a:endParaRPr lang="en-GB" dirty="0">
              <a:solidFill>
                <a:srgbClr val="0B0C0C"/>
              </a:solidFill>
              <a:latin typeface="GDS Transport"/>
            </a:endParaRPr>
          </a:p>
          <a:p>
            <a:r>
              <a:rPr lang="en-GB" b="0" i="0" dirty="0">
                <a:solidFill>
                  <a:srgbClr val="0B0C0C"/>
                </a:solidFill>
                <a:effectLst/>
                <a:latin typeface="GDS Transport"/>
              </a:rPr>
              <a:t>Ofsted uses this information to prepare its report and provide a grade to the inspected service</a:t>
            </a:r>
          </a:p>
          <a:p>
            <a:endParaRPr lang="en-GB" dirty="0">
              <a:solidFill>
                <a:srgbClr val="0B0C0C"/>
              </a:solidFill>
              <a:latin typeface="GDS Transport"/>
            </a:endParaRPr>
          </a:p>
        </p:txBody>
      </p:sp>
      <p:pic>
        <p:nvPicPr>
          <p:cNvPr id="6" name="Picture 5">
            <a:extLst>
              <a:ext uri="{FF2B5EF4-FFF2-40B4-BE49-F238E27FC236}">
                <a16:creationId xmlns:a16="http://schemas.microsoft.com/office/drawing/2014/main" id="{898823DA-68B9-464B-A711-98FA47B11DD2}"/>
              </a:ext>
            </a:extLst>
          </p:cNvPr>
          <p:cNvPicPr>
            <a:picLocks noChangeAspect="1"/>
          </p:cNvPicPr>
          <p:nvPr/>
        </p:nvPicPr>
        <p:blipFill>
          <a:blip r:embed="rId2"/>
          <a:stretch>
            <a:fillRect/>
          </a:stretch>
        </p:blipFill>
        <p:spPr>
          <a:xfrm>
            <a:off x="6043246" y="203038"/>
            <a:ext cx="1676400" cy="1428750"/>
          </a:xfrm>
          <a:prstGeom prst="rect">
            <a:avLst/>
          </a:prstGeom>
        </p:spPr>
      </p:pic>
    </p:spTree>
    <p:extLst>
      <p:ext uri="{BB962C8B-B14F-4D97-AF65-F5344CB8AC3E}">
        <p14:creationId xmlns:p14="http://schemas.microsoft.com/office/powerpoint/2010/main" val="1005887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B074E-8279-4021-8E86-F7DC4025A147}"/>
              </a:ext>
            </a:extLst>
          </p:cNvPr>
          <p:cNvSpPr>
            <a:spLocks noGrp="1"/>
          </p:cNvSpPr>
          <p:nvPr>
            <p:ph type="ctrTitle"/>
          </p:nvPr>
        </p:nvSpPr>
        <p:spPr>
          <a:xfrm>
            <a:off x="1641763" y="1395412"/>
            <a:ext cx="7772400" cy="1470025"/>
          </a:xfrm>
        </p:spPr>
        <p:txBody>
          <a:bodyPr/>
          <a:lstStyle/>
          <a:p>
            <a:r>
              <a:rPr lang="en-GB" dirty="0"/>
              <a:t>Ofsted Experiences</a:t>
            </a:r>
          </a:p>
        </p:txBody>
      </p:sp>
      <p:pic>
        <p:nvPicPr>
          <p:cNvPr id="5" name="Graphic 4" descr="Social network">
            <a:extLst>
              <a:ext uri="{FF2B5EF4-FFF2-40B4-BE49-F238E27FC236}">
                <a16:creationId xmlns:a16="http://schemas.microsoft.com/office/drawing/2014/main" id="{C623F21A-F353-425D-8A22-F70CC33A1B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98046" y="2408237"/>
            <a:ext cx="2724872" cy="2724872"/>
          </a:xfrm>
          <a:prstGeom prst="rect">
            <a:avLst/>
          </a:prstGeom>
        </p:spPr>
      </p:pic>
    </p:spTree>
    <p:extLst>
      <p:ext uri="{BB962C8B-B14F-4D97-AF65-F5344CB8AC3E}">
        <p14:creationId xmlns:p14="http://schemas.microsoft.com/office/powerpoint/2010/main" val="2647066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82982" y="527385"/>
            <a:ext cx="5798060" cy="1200329"/>
          </a:xfrm>
          <a:prstGeom prst="rect">
            <a:avLst/>
          </a:prstGeom>
        </p:spPr>
        <p:txBody>
          <a:bodyPr wrap="square">
            <a:spAutoFit/>
          </a:bodyPr>
          <a:lstStyle/>
          <a:p>
            <a:r>
              <a:rPr lang="en-GB" sz="3600" b="1" dirty="0">
                <a:cs typeface="Arial" panose="020B0604020202020204" pitchFamily="34" charset="0"/>
              </a:rPr>
              <a:t>Education Inspection Framework (EIF</a:t>
            </a:r>
            <a:r>
              <a:rPr lang="en-GB" sz="3600" b="1" dirty="0">
                <a:latin typeface="Arial" panose="020B0604020202020204" pitchFamily="34" charset="0"/>
                <a:cs typeface="Arial" panose="020B0604020202020204" pitchFamily="34" charset="0"/>
              </a:rPr>
              <a:t>)</a:t>
            </a:r>
          </a:p>
        </p:txBody>
      </p:sp>
      <p:sp>
        <p:nvSpPr>
          <p:cNvPr id="3" name="Rectangle 2"/>
          <p:cNvSpPr/>
          <p:nvPr/>
        </p:nvSpPr>
        <p:spPr>
          <a:xfrm>
            <a:off x="2382982" y="2104211"/>
            <a:ext cx="5846618" cy="2031325"/>
          </a:xfrm>
          <a:prstGeom prst="rect">
            <a:avLst/>
          </a:prstGeom>
        </p:spPr>
        <p:txBody>
          <a:bodyPr wrap="square">
            <a:spAutoFit/>
          </a:bodyPr>
          <a:lstStyle/>
          <a:p>
            <a:r>
              <a:rPr lang="en-GB" dirty="0"/>
              <a:t>Overall effectiveness- Provides main grading</a:t>
            </a:r>
          </a:p>
          <a:p>
            <a:endParaRPr lang="en-GB" dirty="0"/>
          </a:p>
          <a:p>
            <a:pPr marL="285750" indent="-285750">
              <a:buFont typeface="Wingdings" panose="05000000000000000000" pitchFamily="2" charset="2"/>
              <a:buChar char="Ø"/>
            </a:pPr>
            <a:r>
              <a:rPr lang="en-GB" dirty="0"/>
              <a:t>Effectiveness of leadership and management</a:t>
            </a:r>
          </a:p>
          <a:p>
            <a:pPr marL="285750" indent="-285750">
              <a:buFont typeface="Wingdings" panose="05000000000000000000" pitchFamily="2" charset="2"/>
              <a:buChar char="Ø"/>
            </a:pPr>
            <a:r>
              <a:rPr lang="en-GB" dirty="0"/>
              <a:t>Quality of teaching, learning and assessment (The 3 I’s)</a:t>
            </a:r>
          </a:p>
          <a:p>
            <a:pPr marL="285750" indent="-285750">
              <a:buFont typeface="Wingdings" panose="05000000000000000000" pitchFamily="2" charset="2"/>
              <a:buChar char="Ø"/>
            </a:pPr>
            <a:r>
              <a:rPr lang="en-GB" dirty="0"/>
              <a:t>Personal development</a:t>
            </a:r>
          </a:p>
          <a:p>
            <a:pPr marL="285750" indent="-285750">
              <a:buFont typeface="Wingdings" panose="05000000000000000000" pitchFamily="2" charset="2"/>
              <a:buChar char="Ø"/>
            </a:pPr>
            <a:r>
              <a:rPr lang="en-GB" dirty="0"/>
              <a:t>Behaviour and attitudes </a:t>
            </a:r>
          </a:p>
          <a:p>
            <a:pPr marL="285750" indent="-285750">
              <a:buFont typeface="Wingdings" panose="05000000000000000000" pitchFamily="2" charset="2"/>
              <a:buChar char="Ø"/>
            </a:pPr>
            <a:r>
              <a:rPr lang="en-GB" dirty="0"/>
              <a:t>Safeguarding Effectiveness</a:t>
            </a:r>
          </a:p>
        </p:txBody>
      </p:sp>
      <p:sp>
        <p:nvSpPr>
          <p:cNvPr id="4" name="Rectangle 3"/>
          <p:cNvSpPr/>
          <p:nvPr/>
        </p:nvSpPr>
        <p:spPr>
          <a:xfrm>
            <a:off x="2382982" y="4532945"/>
            <a:ext cx="4572000" cy="1200329"/>
          </a:xfrm>
          <a:prstGeom prst="rect">
            <a:avLst/>
          </a:prstGeom>
        </p:spPr>
        <p:txBody>
          <a:bodyPr>
            <a:spAutoFit/>
          </a:bodyPr>
          <a:lstStyle/>
          <a:p>
            <a:pPr marL="285750" indent="-285750">
              <a:buFont typeface="Wingdings" panose="05000000000000000000" pitchFamily="2" charset="2"/>
              <a:buChar char="q"/>
            </a:pPr>
            <a:r>
              <a:rPr lang="en-GB" dirty="0"/>
              <a:t>Grade 1- Outstanding</a:t>
            </a:r>
          </a:p>
          <a:p>
            <a:pPr marL="285750" indent="-285750">
              <a:buFont typeface="Wingdings" panose="05000000000000000000" pitchFamily="2" charset="2"/>
              <a:buChar char="q"/>
            </a:pPr>
            <a:r>
              <a:rPr lang="en-GB" dirty="0"/>
              <a:t>Grade 2- Good</a:t>
            </a:r>
          </a:p>
          <a:p>
            <a:pPr marL="285750" indent="-285750">
              <a:buFont typeface="Wingdings" panose="05000000000000000000" pitchFamily="2" charset="2"/>
              <a:buChar char="q"/>
            </a:pPr>
            <a:r>
              <a:rPr lang="en-GB" dirty="0"/>
              <a:t>Grade 3- Requires Improvement</a:t>
            </a:r>
          </a:p>
          <a:p>
            <a:pPr marL="285750" indent="-285750">
              <a:buFont typeface="Wingdings" panose="05000000000000000000" pitchFamily="2" charset="2"/>
              <a:buChar char="q"/>
            </a:pPr>
            <a:r>
              <a:rPr lang="en-GB" dirty="0"/>
              <a:t>Grade 4- Inadequate</a:t>
            </a:r>
          </a:p>
        </p:txBody>
      </p:sp>
      <p:pic>
        <p:nvPicPr>
          <p:cNvPr id="6" name="Picture 5">
            <a:extLst>
              <a:ext uri="{FF2B5EF4-FFF2-40B4-BE49-F238E27FC236}">
                <a16:creationId xmlns:a16="http://schemas.microsoft.com/office/drawing/2014/main" id="{4420AC4E-C01D-4DC3-97A0-D6D4374BE95C}"/>
              </a:ext>
            </a:extLst>
          </p:cNvPr>
          <p:cNvPicPr>
            <a:picLocks noChangeAspect="1"/>
          </p:cNvPicPr>
          <p:nvPr/>
        </p:nvPicPr>
        <p:blipFill>
          <a:blip r:embed="rId2"/>
          <a:stretch>
            <a:fillRect/>
          </a:stretch>
        </p:blipFill>
        <p:spPr>
          <a:xfrm>
            <a:off x="6030297" y="4252912"/>
            <a:ext cx="2476500" cy="1647825"/>
          </a:xfrm>
          <a:prstGeom prst="rect">
            <a:avLst/>
          </a:prstGeom>
        </p:spPr>
      </p:pic>
      <p:sp>
        <p:nvSpPr>
          <p:cNvPr id="7" name="Rectangle 6">
            <a:extLst>
              <a:ext uri="{FF2B5EF4-FFF2-40B4-BE49-F238E27FC236}">
                <a16:creationId xmlns:a16="http://schemas.microsoft.com/office/drawing/2014/main" id="{766CBC10-89BF-43B4-9129-58F1E434C03B}"/>
              </a:ext>
            </a:extLst>
          </p:cNvPr>
          <p:cNvSpPr/>
          <p:nvPr/>
        </p:nvSpPr>
        <p:spPr>
          <a:xfrm>
            <a:off x="5957597" y="5857604"/>
            <a:ext cx="3032449" cy="646331"/>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base"/>
            <a:r>
              <a:rPr lang="en-GB" dirty="0">
                <a:solidFill>
                  <a:srgbClr val="505A5F"/>
                </a:solidFill>
                <a:latin typeface="nta"/>
              </a:rPr>
              <a:t>Her Majesty’s Chief Inspector</a:t>
            </a:r>
          </a:p>
          <a:p>
            <a:pPr fontAlgn="base"/>
            <a:r>
              <a:rPr lang="en-GB" b="1" dirty="0">
                <a:solidFill>
                  <a:srgbClr val="0B0C0C"/>
                </a:solidFill>
                <a:latin typeface="nta"/>
              </a:rPr>
              <a:t>Amanda Spielman</a:t>
            </a:r>
            <a:endParaRPr lang="en-GB" b="1" i="0" dirty="0">
              <a:solidFill>
                <a:srgbClr val="0B0C0C"/>
              </a:solidFill>
              <a:effectLst/>
              <a:latin typeface="nta"/>
            </a:endParaRPr>
          </a:p>
        </p:txBody>
      </p:sp>
    </p:spTree>
    <p:extLst>
      <p:ext uri="{BB962C8B-B14F-4D97-AF65-F5344CB8AC3E}">
        <p14:creationId xmlns:p14="http://schemas.microsoft.com/office/powerpoint/2010/main" val="1238352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F89161-4C1B-49FE-BCD7-534B78446F72}"/>
              </a:ext>
            </a:extLst>
          </p:cNvPr>
          <p:cNvPicPr>
            <a:picLocks noChangeAspect="1"/>
          </p:cNvPicPr>
          <p:nvPr/>
        </p:nvPicPr>
        <p:blipFill>
          <a:blip r:embed="rId3"/>
          <a:stretch>
            <a:fillRect/>
          </a:stretch>
        </p:blipFill>
        <p:spPr>
          <a:xfrm>
            <a:off x="3118704" y="161246"/>
            <a:ext cx="4829175" cy="6324600"/>
          </a:xfrm>
          <a:prstGeom prst="rect">
            <a:avLst/>
          </a:prstGeom>
        </p:spPr>
      </p:pic>
    </p:spTree>
    <p:extLst>
      <p:ext uri="{BB962C8B-B14F-4D97-AF65-F5344CB8AC3E}">
        <p14:creationId xmlns:p14="http://schemas.microsoft.com/office/powerpoint/2010/main" val="3250997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748273-4AAA-41D5-96A3-9FFB5967827D}"/>
              </a:ext>
            </a:extLst>
          </p:cNvPr>
          <p:cNvPicPr>
            <a:picLocks noChangeAspect="1"/>
          </p:cNvPicPr>
          <p:nvPr/>
        </p:nvPicPr>
        <p:blipFill>
          <a:blip r:embed="rId2"/>
          <a:stretch>
            <a:fillRect/>
          </a:stretch>
        </p:blipFill>
        <p:spPr>
          <a:xfrm>
            <a:off x="2171429" y="2793661"/>
            <a:ext cx="6878786" cy="3252422"/>
          </a:xfrm>
          <a:prstGeom prst="rect">
            <a:avLst/>
          </a:prstGeom>
        </p:spPr>
      </p:pic>
      <p:pic>
        <p:nvPicPr>
          <p:cNvPr id="9" name="Picture 8">
            <a:extLst>
              <a:ext uri="{FF2B5EF4-FFF2-40B4-BE49-F238E27FC236}">
                <a16:creationId xmlns:a16="http://schemas.microsoft.com/office/drawing/2014/main" id="{937FCD2F-A8D4-4E99-AB80-8EC21484926F}"/>
              </a:ext>
            </a:extLst>
          </p:cNvPr>
          <p:cNvPicPr>
            <a:picLocks noChangeAspect="1"/>
          </p:cNvPicPr>
          <p:nvPr/>
        </p:nvPicPr>
        <p:blipFill>
          <a:blip r:embed="rId3"/>
          <a:stretch>
            <a:fillRect/>
          </a:stretch>
        </p:blipFill>
        <p:spPr>
          <a:xfrm>
            <a:off x="3540004" y="0"/>
            <a:ext cx="3798644" cy="2897935"/>
          </a:xfrm>
          <a:prstGeom prst="rect">
            <a:avLst/>
          </a:prstGeom>
          <a:effectLst>
            <a:softEdge rad="317500"/>
          </a:effectLst>
        </p:spPr>
      </p:pic>
    </p:spTree>
    <p:extLst>
      <p:ext uri="{BB962C8B-B14F-4D97-AF65-F5344CB8AC3E}">
        <p14:creationId xmlns:p14="http://schemas.microsoft.com/office/powerpoint/2010/main" val="3197867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2EFE8F-55CB-4F73-B89C-C28D8A553F4C}"/>
              </a:ext>
            </a:extLst>
          </p:cNvPr>
          <p:cNvPicPr>
            <a:picLocks noChangeAspect="1"/>
          </p:cNvPicPr>
          <p:nvPr/>
        </p:nvPicPr>
        <p:blipFill>
          <a:blip r:embed="rId2"/>
          <a:stretch>
            <a:fillRect/>
          </a:stretch>
        </p:blipFill>
        <p:spPr>
          <a:xfrm>
            <a:off x="2371115" y="3563083"/>
            <a:ext cx="6772885" cy="3294917"/>
          </a:xfrm>
          <a:prstGeom prst="rect">
            <a:avLst/>
          </a:prstGeom>
        </p:spPr>
      </p:pic>
      <p:pic>
        <p:nvPicPr>
          <p:cNvPr id="9" name="Picture 8">
            <a:extLst>
              <a:ext uri="{FF2B5EF4-FFF2-40B4-BE49-F238E27FC236}">
                <a16:creationId xmlns:a16="http://schemas.microsoft.com/office/drawing/2014/main" id="{2E61EC8A-E27C-4EC9-9595-38C664CBE65E}"/>
              </a:ext>
            </a:extLst>
          </p:cNvPr>
          <p:cNvPicPr>
            <a:picLocks noChangeAspect="1"/>
          </p:cNvPicPr>
          <p:nvPr/>
        </p:nvPicPr>
        <p:blipFill>
          <a:blip r:embed="rId3"/>
          <a:stretch>
            <a:fillRect/>
          </a:stretch>
        </p:blipFill>
        <p:spPr>
          <a:xfrm>
            <a:off x="4216545" y="40802"/>
            <a:ext cx="3098655" cy="3522281"/>
          </a:xfrm>
          <a:prstGeom prst="rect">
            <a:avLst/>
          </a:prstGeom>
          <a:effectLst>
            <a:softEdge rad="317500"/>
          </a:effectLst>
        </p:spPr>
      </p:pic>
    </p:spTree>
    <p:extLst>
      <p:ext uri="{BB962C8B-B14F-4D97-AF65-F5344CB8AC3E}">
        <p14:creationId xmlns:p14="http://schemas.microsoft.com/office/powerpoint/2010/main" val="1895001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3568E3-B1B2-470C-B5A6-35DC6FE460C7}"/>
              </a:ext>
            </a:extLst>
          </p:cNvPr>
          <p:cNvPicPr>
            <a:picLocks noChangeAspect="1"/>
          </p:cNvPicPr>
          <p:nvPr/>
        </p:nvPicPr>
        <p:blipFill>
          <a:blip r:embed="rId2"/>
          <a:stretch>
            <a:fillRect/>
          </a:stretch>
        </p:blipFill>
        <p:spPr>
          <a:xfrm>
            <a:off x="2191848" y="2919046"/>
            <a:ext cx="6775081" cy="3716215"/>
          </a:xfrm>
          <a:prstGeom prst="rect">
            <a:avLst/>
          </a:prstGeom>
        </p:spPr>
      </p:pic>
      <p:pic>
        <p:nvPicPr>
          <p:cNvPr id="7" name="Picture 6">
            <a:extLst>
              <a:ext uri="{FF2B5EF4-FFF2-40B4-BE49-F238E27FC236}">
                <a16:creationId xmlns:a16="http://schemas.microsoft.com/office/drawing/2014/main" id="{D6CC5A6A-8FE4-4AD6-834F-713733982D65}"/>
              </a:ext>
            </a:extLst>
          </p:cNvPr>
          <p:cNvPicPr>
            <a:picLocks noChangeAspect="1"/>
          </p:cNvPicPr>
          <p:nvPr/>
        </p:nvPicPr>
        <p:blipFill>
          <a:blip r:embed="rId3"/>
          <a:stretch>
            <a:fillRect/>
          </a:stretch>
        </p:blipFill>
        <p:spPr>
          <a:xfrm>
            <a:off x="3239535" y="-223145"/>
            <a:ext cx="4679706" cy="3227916"/>
          </a:xfrm>
          <a:prstGeom prst="rect">
            <a:avLst/>
          </a:prstGeom>
          <a:effectLst>
            <a:softEdge rad="317500"/>
          </a:effectLst>
        </p:spPr>
      </p:pic>
    </p:spTree>
    <p:extLst>
      <p:ext uri="{BB962C8B-B14F-4D97-AF65-F5344CB8AC3E}">
        <p14:creationId xmlns:p14="http://schemas.microsoft.com/office/powerpoint/2010/main" val="21099053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11627</TotalTime>
  <Words>1581</Words>
  <Application>Microsoft Office PowerPoint</Application>
  <PresentationFormat>On-screen Show (4:3)</PresentationFormat>
  <Paragraphs>156</Paragraphs>
  <Slides>28</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-apple-system</vt:lpstr>
      <vt:lpstr>Arial</vt:lpstr>
      <vt:lpstr>Calibri</vt:lpstr>
      <vt:lpstr>GDS Transport</vt:lpstr>
      <vt:lpstr>nta</vt:lpstr>
      <vt:lpstr>proxima-nova</vt:lpstr>
      <vt:lpstr>Wingdings</vt:lpstr>
      <vt:lpstr>Office Theme</vt:lpstr>
      <vt:lpstr>PowerPoint Presentation</vt:lpstr>
      <vt:lpstr>PowerPoint Presentation</vt:lpstr>
      <vt:lpstr>PowerPoint Presentation</vt:lpstr>
      <vt:lpstr>Ofsted Experiences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key aim is to ensure that all staff are so steeped in the culture of the organisation that they can give examples and evidence their responses to Ofsted’s questions         =team inclusion!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Hayley Lord</dc:creator>
  <cp:lastModifiedBy>Hayley Lord</cp:lastModifiedBy>
  <cp:revision>188</cp:revision>
  <dcterms:created xsi:type="dcterms:W3CDTF">2018-10-05T11:46:55Z</dcterms:created>
  <dcterms:modified xsi:type="dcterms:W3CDTF">2021-12-03T09:54:11Z</dcterms:modified>
</cp:coreProperties>
</file>