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312" r:id="rId2"/>
    <p:sldId id="314" r:id="rId3"/>
    <p:sldId id="315" r:id="rId4"/>
    <p:sldId id="313" r:id="rId5"/>
    <p:sldId id="316" r:id="rId6"/>
    <p:sldId id="317" r:id="rId7"/>
    <p:sldId id="318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lex Whalen" initials="AW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579" autoAdjust="0"/>
    <p:restoredTop sz="87211" autoAdjust="0"/>
  </p:normalViewPr>
  <p:slideViewPr>
    <p:cSldViewPr snapToGrid="0" snapToObjects="1">
      <p:cViewPr varScale="1">
        <p:scale>
          <a:sx n="95" d="100"/>
          <a:sy n="95" d="100"/>
        </p:scale>
        <p:origin x="166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>
        <p:scale>
          <a:sx n="80" d="100"/>
          <a:sy n="80" d="100"/>
        </p:scale>
        <p:origin x="-2316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ayleyl\AppData\Local\Microsoft\Windows\Temporary%20Internet%20Files\Content.Outlook\11EWGGK3\Performance_Clinic_20-21_FINA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2020/2021 Learner Numbers by Ward</a:t>
            </a:r>
          </a:p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 Ordered by IMD Rank </a:t>
            </a:r>
          </a:p>
        </c:rich>
      </c:tx>
      <c:layout>
        <c:manualLayout>
          <c:xMode val="edge"/>
          <c:yMode val="edge"/>
          <c:x val="0.36623716513963361"/>
          <c:y val="2.7586206896551724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081559970194871"/>
          <c:y val="0.17936915580611065"/>
          <c:w val="0.83566023835684489"/>
          <c:h val="0.5704658744779140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'11_IMD'!$D$3</c:f>
              <c:strCache>
                <c:ptCount val="1"/>
                <c:pt idx="0">
                  <c:v>Ward_Nos</c:v>
                </c:pt>
              </c:strCache>
            </c:strRef>
          </c:tx>
          <c:invertIfNegative val="0"/>
          <c:dLbls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'11_IMD'!$A$4:$A$21</c:f>
              <c:strCache>
                <c:ptCount val="18"/>
                <c:pt idx="0">
                  <c:v>Simonside and Rekendyke</c:v>
                </c:pt>
                <c:pt idx="1">
                  <c:v>Biddick and All Saints</c:v>
                </c:pt>
                <c:pt idx="2">
                  <c:v>Bede</c:v>
                </c:pt>
                <c:pt idx="3">
                  <c:v>Beacon and Bents</c:v>
                </c:pt>
                <c:pt idx="4">
                  <c:v>Primrose</c:v>
                </c:pt>
                <c:pt idx="5">
                  <c:v>Cleadon Park</c:v>
                </c:pt>
                <c:pt idx="6">
                  <c:v>Whiteleas</c:v>
                </c:pt>
                <c:pt idx="7">
                  <c:v>Monkton</c:v>
                </c:pt>
                <c:pt idx="8">
                  <c:v>Fellgate and Hedworth</c:v>
                </c:pt>
                <c:pt idx="9">
                  <c:v>Hebburn South</c:v>
                </c:pt>
                <c:pt idx="10">
                  <c:v>Hebburn North</c:v>
                </c:pt>
                <c:pt idx="11">
                  <c:v>Harton</c:v>
                </c:pt>
                <c:pt idx="12">
                  <c:v>Horsley Hill</c:v>
                </c:pt>
                <c:pt idx="13">
                  <c:v>Boldon Colliery</c:v>
                </c:pt>
                <c:pt idx="14">
                  <c:v>West Park</c:v>
                </c:pt>
                <c:pt idx="15">
                  <c:v>Whitburn and Marsden</c:v>
                </c:pt>
                <c:pt idx="16">
                  <c:v>Westoe</c:v>
                </c:pt>
                <c:pt idx="17">
                  <c:v>Cleadon and East Boldon</c:v>
                </c:pt>
              </c:strCache>
            </c:strRef>
          </c:cat>
          <c:val>
            <c:numRef>
              <c:f>'11_IMD'!$D$4:$D$22</c:f>
              <c:numCache>
                <c:formatCode>General</c:formatCode>
                <c:ptCount val="18"/>
                <c:pt idx="0">
                  <c:v>91</c:v>
                </c:pt>
                <c:pt idx="1">
                  <c:v>85</c:v>
                </c:pt>
                <c:pt idx="2">
                  <c:v>63</c:v>
                </c:pt>
                <c:pt idx="3">
                  <c:v>80</c:v>
                </c:pt>
                <c:pt idx="4">
                  <c:v>53</c:v>
                </c:pt>
                <c:pt idx="5">
                  <c:v>43</c:v>
                </c:pt>
                <c:pt idx="6">
                  <c:v>69</c:v>
                </c:pt>
                <c:pt idx="7">
                  <c:v>38</c:v>
                </c:pt>
                <c:pt idx="8">
                  <c:v>39</c:v>
                </c:pt>
                <c:pt idx="9">
                  <c:v>30</c:v>
                </c:pt>
                <c:pt idx="10">
                  <c:v>41</c:v>
                </c:pt>
                <c:pt idx="11">
                  <c:v>48</c:v>
                </c:pt>
                <c:pt idx="12">
                  <c:v>55</c:v>
                </c:pt>
                <c:pt idx="13">
                  <c:v>51</c:v>
                </c:pt>
                <c:pt idx="14">
                  <c:v>45</c:v>
                </c:pt>
                <c:pt idx="15">
                  <c:v>29</c:v>
                </c:pt>
                <c:pt idx="16">
                  <c:v>41</c:v>
                </c:pt>
                <c:pt idx="17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873-4F3A-AD65-B30AEE886B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92699304"/>
        <c:axId val="1"/>
      </c:barChart>
      <c:catAx>
        <c:axId val="892699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in val="3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269930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458547-75D9-4E1E-899A-BA5DFC73795E}" type="datetimeFigureOut">
              <a:rPr lang="en-GB" smtClean="0"/>
              <a:t>11/01/2022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40925E-8683-49B4-A45C-D6B4C5FB3FD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39158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7C6E43-FFEC-42BD-907E-EBF8F89289D3}" type="datetimeFigureOut">
              <a:rPr lang="en-GB" smtClean="0"/>
              <a:t>11/01/2022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C5F79E-A502-4426-BDD5-D397F9BE3C0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0882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C5F79E-A502-4426-BDD5-D397F9BE3C01}" type="slidenum">
              <a:rPr lang="en-GB" smtClean="0"/>
              <a:t>1</a:t>
            </a:fld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96136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63FC7-970D-FE4F-96F2-AF81091402ED}" type="datetimeFigureOut">
              <a:rPr lang="en-US" smtClean="0"/>
              <a:t>1/11/2022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AEDF-7C31-B648-9849-B2D304B895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0728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63FC7-970D-FE4F-96F2-AF81091402ED}" type="datetimeFigureOut">
              <a:rPr lang="en-US" smtClean="0"/>
              <a:t>1/11/2022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AEDF-7C31-B648-9849-B2D304B895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5289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63FC7-970D-FE4F-96F2-AF81091402ED}" type="datetimeFigureOut">
              <a:rPr lang="en-US" smtClean="0"/>
              <a:t>1/11/2022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AEDF-7C31-B648-9849-B2D304B895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0772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63FC7-970D-FE4F-96F2-AF81091402ED}" type="datetimeFigureOut">
              <a:rPr lang="en-US" smtClean="0"/>
              <a:t>1/11/2022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AEDF-7C31-B648-9849-B2D304B895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023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63FC7-970D-FE4F-96F2-AF81091402ED}" type="datetimeFigureOut">
              <a:rPr lang="en-US" smtClean="0"/>
              <a:t>1/11/2022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AEDF-7C31-B648-9849-B2D304B895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337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63FC7-970D-FE4F-96F2-AF81091402ED}" type="datetimeFigureOut">
              <a:rPr lang="en-US" smtClean="0"/>
              <a:t>1/11/2022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AEDF-7C31-B648-9849-B2D304B895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529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63FC7-970D-FE4F-96F2-AF81091402ED}" type="datetimeFigureOut">
              <a:rPr lang="en-US" smtClean="0"/>
              <a:t>1/11/2022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AEDF-7C31-B648-9849-B2D304B895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7295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63FC7-970D-FE4F-96F2-AF81091402ED}" type="datetimeFigureOut">
              <a:rPr lang="en-US" smtClean="0"/>
              <a:t>1/11/2022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AEDF-7C31-B648-9849-B2D304B895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9841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63FC7-970D-FE4F-96F2-AF81091402ED}" type="datetimeFigureOut">
              <a:rPr lang="en-US" smtClean="0"/>
              <a:t>1/11/2022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AEDF-7C31-B648-9849-B2D304B895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6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63FC7-970D-FE4F-96F2-AF81091402ED}" type="datetimeFigureOut">
              <a:rPr lang="en-US" smtClean="0"/>
              <a:t>1/11/2022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AEDF-7C31-B648-9849-B2D304B895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3450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163FC7-970D-FE4F-96F2-AF81091402ED}" type="datetimeFigureOut">
              <a:rPr lang="en-US" smtClean="0"/>
              <a:t>1/11/2022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7CAEDF-7C31-B648-9849-B2D304B895C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1" y="3347"/>
            <a:ext cx="9139537" cy="6854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821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7"/>
          <p:cNvSpPr txBox="1">
            <a:spLocks noChangeArrowheads="1"/>
          </p:cNvSpPr>
          <p:nvPr/>
        </p:nvSpPr>
        <p:spPr bwMode="auto">
          <a:xfrm>
            <a:off x="3286125" y="5143500"/>
            <a:ext cx="5286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defRPr b="1">
                <a:solidFill>
                  <a:srgbClr val="37609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0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231328" y="812175"/>
            <a:ext cx="663692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Welcome to </a:t>
            </a:r>
          </a:p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Skills South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Tyneside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C:\Users\Lornam\AppData\Local\Microsoft\Windows\Temporary Internet Files\Content.Word\SFA_social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746" y="5222875"/>
            <a:ext cx="1184765" cy="110025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Matrix-QM-RGB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9959" y="5137366"/>
            <a:ext cx="1820950" cy="117962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C:\Users\Lornam\AppData\Local\Microsoft\Windows\Temporary Internet Files\Content.Word\ESF_logo_grey_33mm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5585" y="5222875"/>
            <a:ext cx="1087870" cy="1087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2426" y="3559907"/>
            <a:ext cx="6535823" cy="1430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4300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E215210-036C-4155-9ADB-36166BC98E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3989" y="2221599"/>
            <a:ext cx="6107448" cy="241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8A770C4C-5097-445F-B8BF-54CAA2C041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9915" y="4280965"/>
            <a:ext cx="5689927" cy="2297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96F80502-97D2-4312-B25E-0723A3844F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446" y="136309"/>
            <a:ext cx="5833396" cy="2037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491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3BA21A6B-CA70-49EA-9B1D-B8D518CBE8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9367" y="894305"/>
            <a:ext cx="6380413" cy="4500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9102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195634B8-AF1C-45E1-B756-86ABE810A7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41737"/>
              </p:ext>
            </p:extLst>
          </p:nvPr>
        </p:nvGraphicFramePr>
        <p:xfrm>
          <a:off x="2496703" y="358505"/>
          <a:ext cx="5938575" cy="41901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70F6CD77-3ACA-406A-9B1E-D43AD31708D1}"/>
              </a:ext>
            </a:extLst>
          </p:cNvPr>
          <p:cNvSpPr txBox="1"/>
          <p:nvPr/>
        </p:nvSpPr>
        <p:spPr>
          <a:xfrm>
            <a:off x="2496703" y="4798087"/>
            <a:ext cx="6195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 largest volume of learners we supported were from the wards ranked highest in respect of deprivation factors.</a:t>
            </a:r>
          </a:p>
        </p:txBody>
      </p:sp>
    </p:spTree>
    <p:extLst>
      <p:ext uri="{BB962C8B-B14F-4D97-AF65-F5344CB8AC3E}">
        <p14:creationId xmlns:p14="http://schemas.microsoft.com/office/powerpoint/2010/main" val="20070850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1F4165C-09E9-482A-A4C1-27E6D5E0A153}"/>
              </a:ext>
            </a:extLst>
          </p:cNvPr>
          <p:cNvSpPr txBox="1"/>
          <p:nvPr/>
        </p:nvSpPr>
        <p:spPr>
          <a:xfrm>
            <a:off x="2190540" y="191633"/>
            <a:ext cx="673239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2020-2021 Learner Destination Data</a:t>
            </a:r>
          </a:p>
          <a:p>
            <a:endParaRPr lang="en-GB" dirty="0"/>
          </a:p>
          <a:p>
            <a:r>
              <a:rPr lang="en-GB" dirty="0"/>
              <a:t>1591 learners tracked into destinations</a:t>
            </a:r>
          </a:p>
          <a:p>
            <a:endParaRPr lang="en-GB" dirty="0"/>
          </a:p>
          <a:p>
            <a:r>
              <a:rPr lang="en-GB" dirty="0"/>
              <a:t>Of those tracked learners </a:t>
            </a:r>
            <a:r>
              <a:rPr lang="en-GB" b="1" dirty="0"/>
              <a:t>65% </a:t>
            </a:r>
            <a:r>
              <a:rPr lang="en-GB" dirty="0"/>
              <a:t>recorded a positive destination of which </a:t>
            </a:r>
            <a:r>
              <a:rPr lang="en-GB" b="1" dirty="0"/>
              <a:t>54% </a:t>
            </a:r>
            <a:r>
              <a:rPr lang="en-GB" dirty="0"/>
              <a:t>were employment related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FD7ACBC-67AC-40FD-8D17-FCB7E96724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8613899"/>
              </p:ext>
            </p:extLst>
          </p:nvPr>
        </p:nvGraphicFramePr>
        <p:xfrm>
          <a:off x="2311121" y="2080388"/>
          <a:ext cx="6611815" cy="4270605"/>
        </p:xfrm>
        <a:graphic>
          <a:graphicData uri="http://schemas.openxmlformats.org/drawingml/2006/table">
            <a:tbl>
              <a:tblPr>
                <a:tableStyleId>{B301B821-A1FF-4177-AEE7-76D212191A09}</a:tableStyleId>
              </a:tblPr>
              <a:tblGrid>
                <a:gridCol w="4391130">
                  <a:extLst>
                    <a:ext uri="{9D8B030D-6E8A-4147-A177-3AD203B41FA5}">
                      <a16:colId xmlns:a16="http://schemas.microsoft.com/office/drawing/2014/main" val="162749989"/>
                    </a:ext>
                  </a:extLst>
                </a:gridCol>
                <a:gridCol w="800698">
                  <a:extLst>
                    <a:ext uri="{9D8B030D-6E8A-4147-A177-3AD203B41FA5}">
                      <a16:colId xmlns:a16="http://schemas.microsoft.com/office/drawing/2014/main" val="1176319572"/>
                    </a:ext>
                  </a:extLst>
                </a:gridCol>
                <a:gridCol w="1419987">
                  <a:extLst>
                    <a:ext uri="{9D8B030D-6E8A-4147-A177-3AD203B41FA5}">
                      <a16:colId xmlns:a16="http://schemas.microsoft.com/office/drawing/2014/main" val="1479766226"/>
                    </a:ext>
                  </a:extLst>
                </a:gridCol>
              </a:tblGrid>
              <a:tr h="28470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Positive Destinations</a:t>
                      </a:r>
                      <a:endParaRPr lang="en-GB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Learners</a:t>
                      </a:r>
                      <a:endParaRPr lang="en-GB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Percentage</a:t>
                      </a:r>
                      <a:endParaRPr lang="en-GB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6101891"/>
                  </a:ext>
                </a:extLst>
              </a:tr>
              <a:tr h="28470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New Full Time Employment (16 or more hours per week)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24774402"/>
                  </a:ext>
                </a:extLst>
              </a:tr>
              <a:tr h="28470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Retained Self Employment (16 or more hours per week)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64317756"/>
                  </a:ext>
                </a:extLst>
              </a:tr>
              <a:tr h="28470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Retained Full Time Employment (16 or more hours per week)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10303685"/>
                  </a:ext>
                </a:extLst>
              </a:tr>
              <a:tr h="28470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Part Time Further Education (including Community Learning)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37702347"/>
                  </a:ext>
                </a:extLst>
              </a:tr>
              <a:tr h="28470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Retained Part Time Employment (less than 16 hours per week)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28802190"/>
                  </a:ext>
                </a:extLst>
              </a:tr>
              <a:tr h="28470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New Part Time Employment (less than 16 hours per week)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0738617"/>
                  </a:ext>
                </a:extLst>
              </a:tr>
              <a:tr h="28470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Voluntary Work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81366966"/>
                  </a:ext>
                </a:extLst>
              </a:tr>
              <a:tr h="28470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Apprenticeship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61249902"/>
                  </a:ext>
                </a:extLst>
              </a:tr>
              <a:tr h="28470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Full Time Further Education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49079930"/>
                  </a:ext>
                </a:extLst>
              </a:tr>
              <a:tr h="28470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New Self Employment (less than 16 hours per week)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80945490"/>
                  </a:ext>
                </a:extLst>
              </a:tr>
              <a:tr h="28470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New Self Employment (16 or more hours per week)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18233897"/>
                  </a:ext>
                </a:extLst>
              </a:tr>
              <a:tr h="28470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Other - detail required in further details column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4357505"/>
                  </a:ext>
                </a:extLst>
              </a:tr>
              <a:tr h="28470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Retained Self Employment (less than 16 hours per week)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99124982"/>
                  </a:ext>
                </a:extLst>
              </a:tr>
              <a:tr h="28470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Higher Education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115503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45325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3240D10-E2F7-4D0B-B963-09AB0F05691C}"/>
              </a:ext>
            </a:extLst>
          </p:cNvPr>
          <p:cNvSpPr txBox="1"/>
          <p:nvPr/>
        </p:nvSpPr>
        <p:spPr>
          <a:xfrm>
            <a:off x="2190540" y="191633"/>
            <a:ext cx="6732395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2020-2021 Learner Destination Data</a:t>
            </a:r>
          </a:p>
          <a:p>
            <a:endParaRPr lang="en-GB" dirty="0"/>
          </a:p>
          <a:p>
            <a:r>
              <a:rPr lang="en-GB" dirty="0"/>
              <a:t>545 learners reported destinations which were not employment or educationally related (negative destinations)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212 learners were not tracked</a:t>
            </a:r>
          </a:p>
          <a:p>
            <a:endParaRPr lang="en-GB" dirty="0"/>
          </a:p>
          <a:p>
            <a:r>
              <a:rPr lang="en-GB" sz="16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Why do I have to send this information?</a:t>
            </a:r>
            <a:endParaRPr lang="en-GB" sz="16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GB" sz="16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This is part of your contract with South Tyneside Council (please see Appendix 8 paragraph 8.8 of your contract).  Please note that destination tracking is compulsory for all learners.  </a:t>
            </a:r>
          </a:p>
          <a:p>
            <a:endParaRPr lang="en-GB" sz="16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GB" sz="1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What if I don’t send my data by the due date?</a:t>
            </a:r>
            <a:endParaRPr lang="en-GB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ea typeface="Calibri" panose="020F0502020204030204" pitchFamily="34" charset="0"/>
              </a:rPr>
              <a:t>South Tyneside Council reserves the right to suspend payments if you miss the due date for a return, please see Appendix 8 paragraph 8.9 of your contract. </a:t>
            </a:r>
            <a:endParaRPr lang="en-GB" sz="1600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2DC5760-FF80-42B5-8D80-9DC34181B9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2384921"/>
              </p:ext>
            </p:extLst>
          </p:nvPr>
        </p:nvGraphicFramePr>
        <p:xfrm>
          <a:off x="2270928" y="1468182"/>
          <a:ext cx="6491235" cy="13229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13945">
                  <a:extLst>
                    <a:ext uri="{9D8B030D-6E8A-4147-A177-3AD203B41FA5}">
                      <a16:colId xmlns:a16="http://schemas.microsoft.com/office/drawing/2014/main" val="4174986088"/>
                    </a:ext>
                  </a:extLst>
                </a:gridCol>
                <a:gridCol w="1383199">
                  <a:extLst>
                    <a:ext uri="{9D8B030D-6E8A-4147-A177-3AD203B41FA5}">
                      <a16:colId xmlns:a16="http://schemas.microsoft.com/office/drawing/2014/main" val="4256658026"/>
                    </a:ext>
                  </a:extLst>
                </a:gridCol>
                <a:gridCol w="1394091">
                  <a:extLst>
                    <a:ext uri="{9D8B030D-6E8A-4147-A177-3AD203B41FA5}">
                      <a16:colId xmlns:a16="http://schemas.microsoft.com/office/drawing/2014/main" val="3767165842"/>
                    </a:ext>
                  </a:extLst>
                </a:gridCol>
              </a:tblGrid>
              <a:tr h="23691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Negative Destination</a:t>
                      </a:r>
                      <a:endParaRPr lang="en-GB" sz="12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Number of Learners</a:t>
                      </a:r>
                      <a:endParaRPr lang="en-GB" sz="12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Percentage</a:t>
                      </a:r>
                      <a:endParaRPr lang="en-GB" sz="12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4450159"/>
                  </a:ext>
                </a:extLst>
              </a:tr>
              <a:tr h="23691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Unemployed, looking for work and available to start work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323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59%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54622038"/>
                  </a:ext>
                </a:extLst>
              </a:tr>
              <a:tr h="23691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Unable to contact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168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31%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69184508"/>
                  </a:ext>
                </a:extLst>
              </a:tr>
              <a:tr h="23691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 available for work (including retired)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8%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27063745"/>
                  </a:ext>
                </a:extLst>
              </a:tr>
              <a:tr h="23691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Other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2%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448390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34657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823D7C7-4AA6-44ED-8FD5-1AE717A79E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0909687"/>
              </p:ext>
            </p:extLst>
          </p:nvPr>
        </p:nvGraphicFramePr>
        <p:xfrm>
          <a:off x="2400300" y="5613100"/>
          <a:ext cx="6392010" cy="747505"/>
        </p:xfrm>
        <a:graphic>
          <a:graphicData uri="http://schemas.openxmlformats.org/drawingml/2006/table">
            <a:tbl>
              <a:tblPr/>
              <a:tblGrid>
                <a:gridCol w="1278402">
                  <a:extLst>
                    <a:ext uri="{9D8B030D-6E8A-4147-A177-3AD203B41FA5}">
                      <a16:colId xmlns:a16="http://schemas.microsoft.com/office/drawing/2014/main" val="504732032"/>
                    </a:ext>
                  </a:extLst>
                </a:gridCol>
                <a:gridCol w="1278402">
                  <a:extLst>
                    <a:ext uri="{9D8B030D-6E8A-4147-A177-3AD203B41FA5}">
                      <a16:colId xmlns:a16="http://schemas.microsoft.com/office/drawing/2014/main" val="1637192072"/>
                    </a:ext>
                  </a:extLst>
                </a:gridCol>
                <a:gridCol w="1278402">
                  <a:extLst>
                    <a:ext uri="{9D8B030D-6E8A-4147-A177-3AD203B41FA5}">
                      <a16:colId xmlns:a16="http://schemas.microsoft.com/office/drawing/2014/main" val="3431238818"/>
                    </a:ext>
                  </a:extLst>
                </a:gridCol>
                <a:gridCol w="1278402">
                  <a:extLst>
                    <a:ext uri="{9D8B030D-6E8A-4147-A177-3AD203B41FA5}">
                      <a16:colId xmlns:a16="http://schemas.microsoft.com/office/drawing/2014/main" val="3760932847"/>
                    </a:ext>
                  </a:extLst>
                </a:gridCol>
                <a:gridCol w="1278402">
                  <a:extLst>
                    <a:ext uri="{9D8B030D-6E8A-4147-A177-3AD203B41FA5}">
                      <a16:colId xmlns:a16="http://schemas.microsoft.com/office/drawing/2014/main" val="1575947269"/>
                    </a:ext>
                  </a:extLst>
                </a:gridCol>
              </a:tblGrid>
              <a:tr h="747505">
                <a:tc>
                  <a:txBody>
                    <a:bodyPr/>
                    <a:lstStyle/>
                    <a:p>
                      <a:pPr algn="r" latinLnBrk="0"/>
                      <a:r>
                        <a:rPr lang="en-GB" sz="1600" b="1" dirty="0">
                          <a:solidFill>
                            <a:srgbClr val="000000"/>
                          </a:solidFill>
                          <a:effectLst/>
                        </a:rPr>
                        <a:t>Quarter 1</a:t>
                      </a:r>
                    </a:p>
                    <a:p>
                      <a:pPr algn="r" latinLnBrk="0"/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</a:rPr>
                        <a:t>04/02/2022</a:t>
                      </a:r>
                      <a:endParaRPr lang="en-GB" sz="160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1D1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0"/>
                      <a:r>
                        <a:rPr lang="en-GB" sz="1600" b="1" dirty="0">
                          <a:solidFill>
                            <a:srgbClr val="000000"/>
                          </a:solidFill>
                          <a:effectLst/>
                        </a:rPr>
                        <a:t>Quarter 2 </a:t>
                      </a: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</a:rPr>
                        <a:t>29/04/2022</a:t>
                      </a:r>
                      <a:endParaRPr lang="en-GB" sz="160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1D1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0"/>
                      <a:r>
                        <a:rPr lang="en-GB" sz="1600" b="1" dirty="0">
                          <a:solidFill>
                            <a:srgbClr val="000000"/>
                          </a:solidFill>
                          <a:effectLst/>
                        </a:rPr>
                        <a:t>Quarter 3</a:t>
                      </a: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</a:rPr>
                        <a:t> 15/07/2022</a:t>
                      </a:r>
                      <a:endParaRPr lang="en-GB" sz="160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1D1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0"/>
                      <a:r>
                        <a:rPr lang="en-GB" sz="1600" b="1" dirty="0">
                          <a:solidFill>
                            <a:srgbClr val="000000"/>
                          </a:solidFill>
                          <a:effectLst/>
                        </a:rPr>
                        <a:t>Quarter 4 </a:t>
                      </a: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</a:rPr>
                        <a:t>30/09/2022</a:t>
                      </a:r>
                      <a:endParaRPr lang="en-GB" sz="160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1D1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0"/>
                      <a:r>
                        <a:rPr lang="en-GB" sz="1600" b="1" dirty="0">
                          <a:solidFill>
                            <a:srgbClr val="000000"/>
                          </a:solidFill>
                          <a:effectLst/>
                        </a:rPr>
                        <a:t>Final Return</a:t>
                      </a:r>
                    </a:p>
                    <a:p>
                      <a:pPr algn="r" latinLnBrk="0"/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</a:rPr>
                        <a:t>02/12/2022</a:t>
                      </a:r>
                      <a:endParaRPr lang="en-GB" sz="160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1D1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419854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DE277AB0-0AEF-4C1F-8159-8FAE2B9939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0300" y="577783"/>
            <a:ext cx="6591425" cy="46322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3673923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7038</TotalTime>
  <Words>386</Words>
  <Application>Microsoft Office PowerPoint</Application>
  <PresentationFormat>On-screen Show (4:3)</PresentationFormat>
  <Paragraphs>96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stc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Hayley Lord</dc:creator>
  <cp:lastModifiedBy>Hayley Lord</cp:lastModifiedBy>
  <cp:revision>200</cp:revision>
  <dcterms:created xsi:type="dcterms:W3CDTF">2018-10-05T11:46:55Z</dcterms:created>
  <dcterms:modified xsi:type="dcterms:W3CDTF">2022-01-12T16:54:12Z</dcterms:modified>
</cp:coreProperties>
</file>